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charts/chart7.xml" ContentType="application/vnd.openxmlformats-officedocument.drawingml.chart+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notesMasterIdLst>
    <p:notesMasterId r:id="rId14"/>
  </p:notesMasterIdLst>
  <p:sldSz cx="12191695" cy="6858000"/>
  <p:notesSz cx="6858000" cy="12191695"/>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notesMaster" Target="notesMasters/notesMaster1.xml"/><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s>
</file>

<file path=ppt/charts/_rels/chart7.xml.rels><?xml version="1.0" encoding="UTF-8" standalone="yes"?><Relationships xmlns="http://schemas.openxmlformats.org/package/2006/relationships"><Relationship Id="rId1" Type="http://schemas.openxmlformats.org/officeDocument/2006/relationships/package" Target="../embeddings/Microsoft_Excel_Worksheet7.xlsx"/></Relationships>
</file>

<file path=ppt/charts/chart7.xml><?xml version="1.0" encoding="utf-8"?>
<c:chartSpace xmlns:c="http://schemas.openxmlformats.org/drawingml/2006/chart" xmlns:a="http://schemas.openxmlformats.org/drawingml/2006/main" xmlns:r="http://schemas.openxmlformats.org/officeDocument/2006/relationships">
  <c:date1904 val="0"/>
  <c:roundedCorners val="1"/>
  <c:chart>
    <c:autoTitleDeleted val="1"/>
    <c:plotArea>
      <c:layout/>
      <c:barChart>
        <c:barDir val="col"/>
        <c:grouping val="clustered"/>
        <c:varyColors val="0"/>
        <c:ser>
          <c:idx val="0"/>
          <c:order val="0"/>
          <c:tx>
            <c:strRef>
              <c:f>Sheet1!$B$1</c:f>
              <c:strCache>
                <c:ptCount val="1"/>
                <c:pt idx="0">
                  <c:v>Annual recurring added</c:v>
                </c:pt>
              </c:strCache>
            </c:strRef>
          </c:tx>
          <c:spPr>
            <a:solidFill>
              <a:srgbClr val="C7C7CC"/>
            </a:solidFill>
            <a:effectLst/>
          </c:spPr>
          <c:invertIfNegative val="0"/>
          <c:dLbls>
            <c:numFmt formatCode="$#,##0" sourceLinked="0"/>
            <c:txPr>
              <a:bodyPr/>
              <a:lstStyle/>
              <a:p>
                <a:pPr>
                  <a:defRPr b="0" i="0" strike="noStrike" sz="1100" u="none">
                    <a:solidFill>
                      <a:srgbClr val="1D1D1F"/>
                    </a:solidFill>
                    <a:latin typeface="Arial"/>
                  </a:defRPr>
                </a:pPr>
              </a:p>
            </c:txPr>
            <c:showLegendKey val="0"/>
            <c:showVal val="1"/>
            <c:showCatName val="0"/>
            <c:showSerName val="0"/>
            <c:showPercent val="0"/>
            <c:showBubbleSize val="0"/>
            <c:showLeaderLines val="0"/>
          </c:dLbls>
          <c:dPt>
            <c:idx val="0"/>
            <c:invertIfNegative val="0"/>
            <c:bubble3D val="0"/>
            <c:spPr>
              <a:solidFill>
                <a:srgbClr val="C7C7CC"/>
              </a:solidFill>
              <a:effectLst/>
            </c:spPr>
          </c:dPt>
          <c:dPt>
            <c:idx val="1"/>
            <c:invertIfNegative val="0"/>
            <c:bubble3D val="0"/>
            <c:spPr>
              <a:solidFill>
                <a:srgbClr val="8E8E93"/>
              </a:solidFill>
              <a:effectLst/>
            </c:spPr>
          </c:dPt>
          <c:dPt>
            <c:idx val="2"/>
            <c:invertIfNegative val="0"/>
            <c:bubble3D val="0"/>
            <c:spPr>
              <a:solidFill>
                <a:srgbClr val="1D1D1F"/>
              </a:solidFill>
              <a:effectLst/>
            </c:spPr>
          </c:dPt>
          <c:cat>
            <c:multiLvlStrRef>
              <c:f>Sheet1!$A$2:$A$4</c:f>
              <c:multiLvlStrCache>
                <c:ptCount val="3"/>
                <c:lvl>
                  <c:pt idx="0">
                    <c:v>10% attach</c:v>
                  </c:pt>
                  <c:pt idx="1">
                    <c:v>20% attach</c:v>
                  </c:pt>
                  <c:pt idx="2">
                    <c:v>30% attach</c:v>
                  </c:pt>
                </c:lvl>
              </c:multiLvlStrCache>
            </c:multiLvlStrRef>
          </c:cat>
          <c:val>
            <c:numRef>
              <c:f>Sheet1!$B$2:$B$4</c:f>
              <c:numCache>
                <c:formatCode>General</c:formatCode>
                <c:ptCount val="3"/>
                <c:pt idx="0">
                  <c:v>83628</c:v>
                </c:pt>
                <c:pt idx="1">
                  <c:v>167256</c:v>
                </c:pt>
                <c:pt idx="2">
                  <c:v>250884</c:v>
                </c:pt>
              </c:numCache>
            </c:numRef>
          </c:val>
        </c:ser>
        <c:dLbls>
          <c:numFmt formatCode="$#,##0" sourceLinked="0"/>
          <c:txPr>
            <a:bodyPr/>
            <a:lstStyle/>
            <a:p>
              <a:pPr>
                <a:defRPr b="0" i="0" strike="noStrike" sz="1100" u="none">
                  <a:solidFill>
                    <a:srgbClr val="1D1D1F"/>
                  </a:solidFill>
                  <a:latin typeface="Arial"/>
                </a:defRPr>
              </a:pPr>
            </a:p>
          </c:txPr>
          <c:showLegendKey val="0"/>
          <c:showVal val="1"/>
          <c:showCatName val="0"/>
          <c:showSerName val="0"/>
          <c:showPercent val="0"/>
          <c:showBubbleSize val="0"/>
          <c:showLeaderLines val="0"/>
        </c:dLbls>
        <c:gapWidth val="150"/>
        <c:overlap val="0"/>
        <c:axId val="2094734554"/>
        <c:axId val="2094734552"/>
        <c:axId val="2094734556"/>
      </c:bar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1200" b="0" i="0" u="none" strike="noStrike">
                <a:solidFill>
                  <a:srgbClr val="6E6E73"/>
                </a:solidFill>
                <a:latin typeface="Arial"/>
              </a:defRPr>
            </a:pPr>
            <a:endParaRPr lang="en-US"/>
          </a:p>
        </c:txPr>
        <c:crossAx val="2094734552"/>
        <c:crosses val="autoZero"/>
        <c:auto val="1"/>
        <c:lblAlgn val="ctr"/>
        <c:noMultiLvlLbl val="1"/>
      </c:catAx>
      <c:valAx>
        <c:axId val="2094734552"/>
        <c:scaling>
          <c:orientation val="minMax"/>
          <c:max val="300000"/>
        </c:scaling>
        <c:delete val="1"/>
        <c:axPos val="l"/>
        <c:numFmt formatCode="General" sourceLinked="0"/>
        <c:majorTickMark val="out"/>
        <c:minorTickMark val="none"/>
        <c:tickLblPos val="nextTo"/>
        <c:spPr>
          <a:ln w="12700" cap="flat">
            <a:solidFill>
              <a:srgbClr val="888888"/>
            </a:solidFill>
            <a:prstDash val="solid"/>
            <a:round/>
          </a:ln>
        </c:spPr>
        <c:txPr>
          <a:bodyPr/>
          <a:lstStyle/>
          <a:p>
            <a:pPr>
              <a:defRPr sz="1200" b="0" i="0" u="none" strike="noStrike">
                <a:solidFill>
                  <a:srgbClr val="000000"/>
                </a:solidFill>
                <a:latin typeface="Arial"/>
              </a:defRPr>
            </a:pPr>
            <a:endParaRPr lang="en-US"/>
          </a:p>
        </c:txPr>
        <c:crossAx val="2094734554"/>
        <c:crosses val="autoZero"/>
        <c:crossBetween val="between"/>
      </c:valAx>
      <c:spPr>
        <a:noFill/>
        <a:ln>
          <a:noFill/>
        </a:ln>
        <a:effectLst/>
      </c:spPr>
    </c:plotArea>
    <c:plotVisOnly val="1"/>
    <c:dispBlanksAs val="span"/>
  </c:chart>
  <c:spPr>
    <a:solidFill>
      <a:srgbClr val="FFFFFF"/>
    </a:solidFill>
    <a:ln>
      <a:noFill/>
    </a:ln>
    <a:effectLst/>
  </c:spPr>
  <c:externalData r:id="rId1">
    <c:autoUpdate val="0"/>
  </c:externalData>
</c:chartSpace>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chart" Target="/ppt/charts/chart7.xml"/><Relationship Id="rId2" Type="http://schemas.openxmlformats.org/officeDocument/2006/relationships/slideLayout" Target="../slideLayouts/slideLayout1.xml"/><Relationship Id="rId3"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D1D1F"/>
        </a:solidFill>
      </p:bgPr>
    </p:bg>
    <p:spTree>
      <p:nvGrpSpPr>
        <p:cNvPr id="1" name=""/>
        <p:cNvGrpSpPr/>
        <p:nvPr/>
      </p:nvGrpSpPr>
      <p:grpSpPr>
        <a:xfrm>
          <a:off x="0" y="0"/>
          <a:ext cx="0" cy="0"/>
          <a:chOff x="0" y="0"/>
          <a:chExt cx="0" cy="0"/>
        </a:xfrm>
      </p:grpSpPr>
      <p:sp>
        <p:nvSpPr>
          <p:cNvPr id="2" name="Text 0"/>
          <p:cNvSpPr/>
          <p:nvPr/>
        </p:nvSpPr>
        <p:spPr>
          <a:xfrm>
            <a:off x="777240" y="640080"/>
            <a:ext cx="4572000" cy="365760"/>
          </a:xfrm>
          <a:prstGeom prst="rect">
            <a:avLst/>
          </a:prstGeom>
          <a:noFill/>
          <a:ln/>
        </p:spPr>
        <p:txBody>
          <a:bodyPr wrap="square" lIns="0" tIns="0" rIns="0" bIns="0" rtlCol="0" anchor="ctr"/>
          <a:lstStyle/>
          <a:p>
            <a:pPr indent="0" marL="0">
              <a:buNone/>
            </a:pPr>
            <a:r>
              <a:rPr lang="en-US" sz="1600" b="1" dirty="0">
                <a:solidFill>
                  <a:srgbClr val="FBFBFD"/>
                </a:solidFill>
                <a:latin typeface="Arial" pitchFamily="34" charset="0"/>
                <a:ea typeface="Arial" pitchFamily="34" charset="-122"/>
                <a:cs typeface="Arial" pitchFamily="34" charset="-120"/>
              </a:rPr>
              <a:t>🤫 One</a:t>
            </a:r>
            <a:endParaRPr lang="en-US" sz="1600" dirty="0"/>
          </a:p>
        </p:txBody>
      </p:sp>
      <p:sp>
        <p:nvSpPr>
          <p:cNvPr id="3" name="Text 1"/>
          <p:cNvSpPr/>
          <p:nvPr/>
        </p:nvSpPr>
        <p:spPr>
          <a:xfrm>
            <a:off x="777240" y="2103120"/>
            <a:ext cx="10637215" cy="1280160"/>
          </a:xfrm>
          <a:prstGeom prst="rect">
            <a:avLst/>
          </a:prstGeom>
          <a:noFill/>
          <a:ln/>
        </p:spPr>
        <p:txBody>
          <a:bodyPr wrap="square" lIns="0" tIns="0" rIns="0" bIns="0" rtlCol="0" anchor="ctr"/>
          <a:lstStyle/>
          <a:p>
            <a:pPr indent="0" marL="0">
              <a:buNone/>
            </a:pPr>
            <a:r>
              <a:rPr lang="en-US" sz="6400" b="1" dirty="0">
                <a:solidFill>
                  <a:srgbClr val="FBFBFD"/>
                </a:solidFill>
                <a:latin typeface="Arial" pitchFamily="34" charset="0"/>
                <a:ea typeface="Arial" pitchFamily="34" charset="-122"/>
                <a:cs typeface="Arial" pitchFamily="34" charset="-120"/>
              </a:rPr>
              <a:t>One × T-Mobile</a:t>
            </a:r>
            <a:endParaRPr lang="en-US" sz="6400" dirty="0"/>
          </a:p>
        </p:txBody>
      </p:sp>
      <p:sp>
        <p:nvSpPr>
          <p:cNvPr id="4" name="Text 2"/>
          <p:cNvSpPr/>
          <p:nvPr/>
        </p:nvSpPr>
        <p:spPr>
          <a:xfrm>
            <a:off x="777240" y="3429000"/>
            <a:ext cx="10058400" cy="640080"/>
          </a:xfrm>
          <a:prstGeom prst="rect">
            <a:avLst/>
          </a:prstGeom>
          <a:noFill/>
          <a:ln/>
        </p:spPr>
        <p:txBody>
          <a:bodyPr wrap="square" lIns="0" tIns="0" rIns="0" bIns="0" rtlCol="0" anchor="ctr"/>
          <a:lstStyle/>
          <a:p>
            <a:pPr indent="0" marL="0">
              <a:buNone/>
            </a:pPr>
            <a:r>
              <a:rPr lang="en-US" sz="2400" dirty="0">
                <a:solidFill>
                  <a:srgbClr val="C7C7CC"/>
                </a:solidFill>
                <a:latin typeface="Arial" pitchFamily="34" charset="0"/>
                <a:ea typeface="Arial" pitchFamily="34" charset="-122"/>
                <a:cs typeface="Arial" pitchFamily="34" charset="-120"/>
              </a:rPr>
              <a:t>How One helps your team beat its number.</a:t>
            </a:r>
            <a:endParaRPr lang="en-US" sz="2400" dirty="0"/>
          </a:p>
        </p:txBody>
      </p:sp>
      <p:sp>
        <p:nvSpPr>
          <p:cNvPr id="5" name="Text 3"/>
          <p:cNvSpPr/>
          <p:nvPr/>
        </p:nvSpPr>
        <p:spPr>
          <a:xfrm>
            <a:off x="777240" y="4069080"/>
            <a:ext cx="10058400" cy="457200"/>
          </a:xfrm>
          <a:prstGeom prst="rect">
            <a:avLst/>
          </a:prstGeom>
          <a:noFill/>
          <a:ln/>
        </p:spPr>
        <p:txBody>
          <a:bodyPr wrap="square" lIns="0" tIns="0" rIns="0" bIns="0" rtlCol="0" anchor="ctr"/>
          <a:lstStyle/>
          <a:p>
            <a:pPr indent="0" marL="0">
              <a:buNone/>
            </a:pPr>
            <a:r>
              <a:rPr lang="en-US" sz="1600" dirty="0">
                <a:solidFill>
                  <a:srgbClr val="6E6E73"/>
                </a:solidFill>
                <a:latin typeface="Arial" pitchFamily="34" charset="0"/>
                <a:ea typeface="Arial" pitchFamily="34" charset="-122"/>
                <a:cs typeface="Arial" pitchFamily="34" charset="-120"/>
              </a:rPr>
              <a:t>Built backwards from postpaid account growth, ARPA, and the 5G edge advantage you are building.</a:t>
            </a:r>
            <a:endParaRPr lang="en-US" sz="1600" dirty="0"/>
          </a:p>
        </p:txBody>
      </p:sp>
      <p:sp>
        <p:nvSpPr>
          <p:cNvPr id="6" name="Text 4"/>
          <p:cNvSpPr/>
          <p:nvPr/>
        </p:nvSpPr>
        <p:spPr>
          <a:xfrm>
            <a:off x="777240" y="5806440"/>
            <a:ext cx="10058400" cy="640080"/>
          </a:xfrm>
          <a:prstGeom prst="rect">
            <a:avLst/>
          </a:prstGeom>
          <a:noFill/>
          <a:ln/>
        </p:spPr>
        <p:txBody>
          <a:bodyPr wrap="square" lIns="0" tIns="0" rIns="0" bIns="0" rtlCol="0" anchor="ctr"/>
          <a:lstStyle/>
          <a:p>
            <a:pPr indent="0" marL="0">
              <a:lnSpc>
                <a:spcPct val="120000"/>
              </a:lnSpc>
              <a:buNone/>
            </a:pPr>
            <a:r>
              <a:rPr lang="en-US" sz="1100" dirty="0">
                <a:solidFill>
                  <a:srgbClr val="6E6E73"/>
                </a:solidFill>
                <a:latin typeface="Arial" pitchFamily="34" charset="0"/>
                <a:ea typeface="Arial" pitchFamily="34" charset="-122"/>
                <a:cs typeface="Arial" pitchFamily="34" charset="-120"/>
              </a:rPr>
              <a:t>Confidential. Draft for partner discussion. Not an offer. Not approved by any partnerships team.</a:t>
            </a:r>
            <a:endParaRPr lang="en-US" sz="1100" dirty="0"/>
          </a:p>
          <a:p>
            <a:pPr indent="0" marL="0">
              <a:lnSpc>
                <a:spcPct val="120000"/>
              </a:lnSpc>
              <a:buNone/>
            </a:pPr>
            <a:r>
              <a:rPr lang="en-US" sz="1100" dirty="0">
                <a:solidFill>
                  <a:srgbClr val="6E6E73"/>
                </a:solidFill>
                <a:latin typeface="Arial" pitchFamily="34" charset="0"/>
                <a:ea typeface="Arial" pitchFamily="34" charset="-122"/>
                <a:cs typeface="Arial" pitchFamily="34" charset="-120"/>
              </a:rPr>
              <a:t>Hushh Technologies Corporation  ·  June 2026</a:t>
            </a:r>
            <a:endParaRPr lang="en-US" sz="11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BFBFD"/>
        </a:solidFill>
      </p:bgPr>
    </p:bg>
    <p:spTree>
      <p:nvGrpSpPr>
        <p:cNvPr id="1" name=""/>
        <p:cNvGrpSpPr/>
        <p:nvPr/>
      </p:nvGrpSpPr>
      <p:grpSpPr>
        <a:xfrm>
          <a:off x="0" y="0"/>
          <a:ext cx="0" cy="0"/>
          <a:chOff x="0" y="0"/>
          <a:chExt cx="0" cy="0"/>
        </a:xfrm>
      </p:grpSpPr>
      <p:sp>
        <p:nvSpPr>
          <p:cNvPr id="2" name="Text 0"/>
          <p:cNvSpPr/>
          <p:nvPr/>
        </p:nvSpPr>
        <p:spPr>
          <a:xfrm>
            <a:off x="777240" y="548640"/>
            <a:ext cx="10637215" cy="274320"/>
          </a:xfrm>
          <a:prstGeom prst="rect">
            <a:avLst/>
          </a:prstGeom>
          <a:noFill/>
          <a:ln/>
        </p:spPr>
        <p:txBody>
          <a:bodyPr wrap="square" lIns="0" tIns="0" rIns="0" bIns="0" rtlCol="0" anchor="ctr"/>
          <a:lstStyle/>
          <a:p>
            <a:pPr indent="0" marL="0">
              <a:buNone/>
            </a:pPr>
            <a:r>
              <a:rPr lang="en-US" sz="1200" b="1" spc="300" kern="0" dirty="0">
                <a:solidFill>
                  <a:srgbClr val="6E6E73"/>
                </a:solidFill>
                <a:latin typeface="Arial" pitchFamily="34" charset="0"/>
                <a:ea typeface="Arial" pitchFamily="34" charset="-122"/>
                <a:cs typeface="Arial" pitchFamily="34" charset="-120"/>
              </a:rPr>
              <a:t>PROPOSED ECONOMICS (DRAFT)</a:t>
            </a:r>
            <a:endParaRPr lang="en-US" sz="1200" dirty="0"/>
          </a:p>
        </p:txBody>
      </p:sp>
      <p:sp>
        <p:nvSpPr>
          <p:cNvPr id="3" name="Text 1"/>
          <p:cNvSpPr/>
          <p:nvPr/>
        </p:nvSpPr>
        <p:spPr>
          <a:xfrm>
            <a:off x="777240" y="1051560"/>
            <a:ext cx="10637215" cy="822960"/>
          </a:xfrm>
          <a:prstGeom prst="rect">
            <a:avLst/>
          </a:prstGeom>
          <a:noFill/>
          <a:ln/>
        </p:spPr>
        <p:txBody>
          <a:bodyPr wrap="square" lIns="0" tIns="0" rIns="0" bIns="0" rtlCol="0" anchor="ctr"/>
          <a:lstStyle/>
          <a:p>
            <a:pPr indent="0" marL="0">
              <a:buNone/>
            </a:pPr>
            <a:r>
              <a:rPr lang="en-US" sz="3000" b="1" dirty="0">
                <a:solidFill>
                  <a:srgbClr val="1D1D1F"/>
                </a:solidFill>
                <a:latin typeface="Arial" pitchFamily="34" charset="0"/>
                <a:ea typeface="Arial" pitchFamily="34" charset="-122"/>
                <a:cs typeface="Arial" pitchFamily="34" charset="-120"/>
              </a:rPr>
              <a:t>Aligned, and confirmed only in a partner agreement.</a:t>
            </a:r>
            <a:endParaRPr lang="en-US" sz="3000" dirty="0"/>
          </a:p>
        </p:txBody>
      </p:sp>
      <p:sp>
        <p:nvSpPr>
          <p:cNvPr id="4" name="Text 2"/>
          <p:cNvSpPr/>
          <p:nvPr/>
        </p:nvSpPr>
        <p:spPr>
          <a:xfrm>
            <a:off x="777240" y="2468880"/>
            <a:ext cx="3362858" cy="1280160"/>
          </a:xfrm>
          <a:prstGeom prst="rect">
            <a:avLst/>
          </a:prstGeom>
          <a:noFill/>
          <a:ln/>
        </p:spPr>
        <p:txBody>
          <a:bodyPr wrap="square" lIns="0" tIns="0" rIns="0" bIns="0" rtlCol="0" anchor="ctr"/>
          <a:lstStyle/>
          <a:p>
            <a:pPr algn="ctr" indent="0" marL="0">
              <a:buNone/>
            </a:pPr>
            <a:r>
              <a:rPr lang="en-US" sz="6000" b="1" dirty="0">
                <a:solidFill>
                  <a:srgbClr val="1D1D1F"/>
                </a:solidFill>
                <a:latin typeface="Arial" pitchFamily="34" charset="0"/>
                <a:ea typeface="Arial" pitchFamily="34" charset="-122"/>
                <a:cs typeface="Arial" pitchFamily="34" charset="-120"/>
              </a:rPr>
              <a:t>16.9%</a:t>
            </a:r>
            <a:endParaRPr lang="en-US" sz="6000" dirty="0"/>
          </a:p>
        </p:txBody>
      </p:sp>
      <p:sp>
        <p:nvSpPr>
          <p:cNvPr id="5" name="Text 3"/>
          <p:cNvSpPr/>
          <p:nvPr/>
        </p:nvSpPr>
        <p:spPr>
          <a:xfrm>
            <a:off x="777240" y="3749040"/>
            <a:ext cx="3362858" cy="457200"/>
          </a:xfrm>
          <a:prstGeom prst="rect">
            <a:avLst/>
          </a:prstGeom>
          <a:noFill/>
          <a:ln/>
        </p:spPr>
        <p:txBody>
          <a:bodyPr wrap="square" lIns="0" tIns="0" rIns="0" bIns="0" rtlCol="0" anchor="ctr"/>
          <a:lstStyle/>
          <a:p>
            <a:pPr algn="ctr" indent="0" marL="0">
              <a:buNone/>
            </a:pPr>
            <a:r>
              <a:rPr lang="en-US" sz="1600" dirty="0">
                <a:solidFill>
                  <a:srgbClr val="6E6E73"/>
                </a:solidFill>
                <a:latin typeface="Arial" pitchFamily="34" charset="0"/>
                <a:ea typeface="Arial" pitchFamily="34" charset="-122"/>
                <a:cs typeface="Arial" pitchFamily="34" charset="-120"/>
              </a:rPr>
              <a:t>year-one referral</a:t>
            </a:r>
            <a:endParaRPr lang="en-US" sz="1600" dirty="0"/>
          </a:p>
        </p:txBody>
      </p:sp>
      <p:sp>
        <p:nvSpPr>
          <p:cNvPr id="6" name="Text 4"/>
          <p:cNvSpPr/>
          <p:nvPr/>
        </p:nvSpPr>
        <p:spPr>
          <a:xfrm>
            <a:off x="4414418" y="2468880"/>
            <a:ext cx="3362858" cy="1280160"/>
          </a:xfrm>
          <a:prstGeom prst="rect">
            <a:avLst/>
          </a:prstGeom>
          <a:noFill/>
          <a:ln/>
        </p:spPr>
        <p:txBody>
          <a:bodyPr wrap="square" lIns="0" tIns="0" rIns="0" bIns="0" rtlCol="0" anchor="ctr"/>
          <a:lstStyle/>
          <a:p>
            <a:pPr algn="ctr" indent="0" marL="0">
              <a:buNone/>
            </a:pPr>
            <a:r>
              <a:rPr lang="en-US" sz="6000" b="1" dirty="0">
                <a:solidFill>
                  <a:srgbClr val="1D1D1F"/>
                </a:solidFill>
                <a:latin typeface="Arial" pitchFamily="34" charset="0"/>
                <a:ea typeface="Arial" pitchFamily="34" charset="-122"/>
                <a:cs typeface="Arial" pitchFamily="34" charset="-120"/>
              </a:rPr>
              <a:t>10%</a:t>
            </a:r>
            <a:endParaRPr lang="en-US" sz="6000" dirty="0"/>
          </a:p>
        </p:txBody>
      </p:sp>
      <p:sp>
        <p:nvSpPr>
          <p:cNvPr id="7" name="Text 5"/>
          <p:cNvSpPr/>
          <p:nvPr/>
        </p:nvSpPr>
        <p:spPr>
          <a:xfrm>
            <a:off x="4414418" y="3749040"/>
            <a:ext cx="3362858" cy="457200"/>
          </a:xfrm>
          <a:prstGeom prst="rect">
            <a:avLst/>
          </a:prstGeom>
          <a:noFill/>
          <a:ln/>
        </p:spPr>
        <p:txBody>
          <a:bodyPr wrap="square" lIns="0" tIns="0" rIns="0" bIns="0" rtlCol="0" anchor="ctr"/>
          <a:lstStyle/>
          <a:p>
            <a:pPr algn="ctr" indent="0" marL="0">
              <a:buNone/>
            </a:pPr>
            <a:r>
              <a:rPr lang="en-US" sz="1600" dirty="0">
                <a:solidFill>
                  <a:srgbClr val="6E6E73"/>
                </a:solidFill>
                <a:latin typeface="Arial" pitchFamily="34" charset="0"/>
                <a:ea typeface="Arial" pitchFamily="34" charset="-122"/>
                <a:cs typeface="Arial" pitchFamily="34" charset="-120"/>
              </a:rPr>
              <a:t>service trail</a:t>
            </a:r>
            <a:endParaRPr lang="en-US" sz="1600" dirty="0"/>
          </a:p>
        </p:txBody>
      </p:sp>
      <p:sp>
        <p:nvSpPr>
          <p:cNvPr id="8" name="Text 6"/>
          <p:cNvSpPr/>
          <p:nvPr/>
        </p:nvSpPr>
        <p:spPr>
          <a:xfrm>
            <a:off x="8051597" y="2468880"/>
            <a:ext cx="3362858" cy="1280160"/>
          </a:xfrm>
          <a:prstGeom prst="rect">
            <a:avLst/>
          </a:prstGeom>
          <a:noFill/>
          <a:ln/>
        </p:spPr>
        <p:txBody>
          <a:bodyPr wrap="square" lIns="0" tIns="0" rIns="0" bIns="0" rtlCol="0" anchor="ctr"/>
          <a:lstStyle/>
          <a:p>
            <a:pPr algn="ctr" indent="0" marL="0">
              <a:buNone/>
            </a:pPr>
            <a:r>
              <a:rPr lang="en-US" sz="6000" b="1" dirty="0">
                <a:solidFill>
                  <a:srgbClr val="1D1D1F"/>
                </a:solidFill>
                <a:latin typeface="Arial" pitchFamily="34" charset="0"/>
                <a:ea typeface="Arial" pitchFamily="34" charset="-122"/>
                <a:cs typeface="Arial" pitchFamily="34" charset="-120"/>
              </a:rPr>
              <a:t>90 days</a:t>
            </a:r>
            <a:endParaRPr lang="en-US" sz="6000" dirty="0"/>
          </a:p>
        </p:txBody>
      </p:sp>
      <p:sp>
        <p:nvSpPr>
          <p:cNvPr id="9" name="Text 7"/>
          <p:cNvSpPr/>
          <p:nvPr/>
        </p:nvSpPr>
        <p:spPr>
          <a:xfrm>
            <a:off x="8051597" y="3749040"/>
            <a:ext cx="3362858" cy="457200"/>
          </a:xfrm>
          <a:prstGeom prst="rect">
            <a:avLst/>
          </a:prstGeom>
          <a:noFill/>
          <a:ln/>
        </p:spPr>
        <p:txBody>
          <a:bodyPr wrap="square" lIns="0" tIns="0" rIns="0" bIns="0" rtlCol="0" anchor="ctr"/>
          <a:lstStyle/>
          <a:p>
            <a:pPr algn="ctr" indent="0" marL="0">
              <a:buNone/>
            </a:pPr>
            <a:r>
              <a:rPr lang="en-US" sz="1600" dirty="0">
                <a:solidFill>
                  <a:srgbClr val="6E6E73"/>
                </a:solidFill>
                <a:latin typeface="Arial" pitchFamily="34" charset="0"/>
                <a:ea typeface="Arial" pitchFamily="34" charset="-122"/>
                <a:cs typeface="Arial" pitchFamily="34" charset="-120"/>
              </a:rPr>
              <a:t>deal protection</a:t>
            </a:r>
            <a:endParaRPr lang="en-US" sz="1600" dirty="0"/>
          </a:p>
        </p:txBody>
      </p:sp>
      <p:sp>
        <p:nvSpPr>
          <p:cNvPr id="10" name="Text 8"/>
          <p:cNvSpPr/>
          <p:nvPr/>
        </p:nvSpPr>
        <p:spPr>
          <a:xfrm>
            <a:off x="777240" y="4937760"/>
            <a:ext cx="10637215" cy="548640"/>
          </a:xfrm>
          <a:prstGeom prst="rect">
            <a:avLst/>
          </a:prstGeom>
          <a:noFill/>
          <a:ln/>
        </p:spPr>
        <p:txBody>
          <a:bodyPr wrap="square" lIns="0" tIns="0" rIns="0" bIns="0" rtlCol="0" anchor="ctr"/>
          <a:lstStyle/>
          <a:p>
            <a:pPr algn="ctr" indent="0" marL="0">
              <a:lnSpc>
                <a:spcPct val="115000"/>
              </a:lnSpc>
              <a:buNone/>
            </a:pPr>
            <a:r>
              <a:rPr lang="en-US" sz="1300" i="1" dirty="0">
                <a:solidFill>
                  <a:srgbClr val="6E6E73"/>
                </a:solidFill>
                <a:latin typeface="Arial" pitchFamily="34" charset="0"/>
                <a:ea typeface="Arial" pitchFamily="34" charset="-122"/>
                <a:cs typeface="Arial" pitchFamily="34" charset="-120"/>
              </a:rPr>
              <a:t>Draft figures from the published partner motion. No channel conflict on registered deals. Final terms are set by a definitive agreement and counsel.</a:t>
            </a:r>
            <a:endParaRPr lang="en-US" sz="1300" dirty="0"/>
          </a:p>
        </p:txBody>
      </p:sp>
      <p:sp>
        <p:nvSpPr>
          <p:cNvPr id="11" name="Text 9"/>
          <p:cNvSpPr/>
          <p:nvPr/>
        </p:nvSpPr>
        <p:spPr>
          <a:xfrm>
            <a:off x="777240" y="6400800"/>
            <a:ext cx="7315200" cy="274320"/>
          </a:xfrm>
          <a:prstGeom prst="rect">
            <a:avLst/>
          </a:prstGeom>
          <a:noFill/>
          <a:ln/>
        </p:spPr>
        <p:txBody>
          <a:bodyPr wrap="square" lIns="0" tIns="0" rIns="0" bIns="0" rtlCol="0" anchor="ctr"/>
          <a:lstStyle/>
          <a:p>
            <a:pPr indent="0" marL="0">
              <a:buNone/>
            </a:pPr>
            <a:r>
              <a:rPr lang="en-US" sz="900" dirty="0">
                <a:solidFill>
                  <a:srgbClr val="6E6E73"/>
                </a:solidFill>
                <a:latin typeface="Arial" pitchFamily="34" charset="0"/>
                <a:ea typeface="Arial" pitchFamily="34" charset="-122"/>
                <a:cs typeface="Arial" pitchFamily="34" charset="-120"/>
              </a:rPr>
              <a:t>Confidential draft for partner discussion. Not an offer.</a:t>
            </a:r>
            <a:endParaRPr lang="en-US" sz="900" dirty="0"/>
          </a:p>
        </p:txBody>
      </p:sp>
      <p:sp>
        <p:nvSpPr>
          <p:cNvPr id="12" name="Text 10"/>
          <p:cNvSpPr/>
          <p:nvPr/>
        </p:nvSpPr>
        <p:spPr>
          <a:xfrm>
            <a:off x="7756855" y="6400800"/>
            <a:ext cx="3657600" cy="274320"/>
          </a:xfrm>
          <a:prstGeom prst="rect">
            <a:avLst/>
          </a:prstGeom>
          <a:noFill/>
          <a:ln/>
        </p:spPr>
        <p:txBody>
          <a:bodyPr wrap="square" lIns="0" tIns="0" rIns="0" bIns="0" rtlCol="0" anchor="ctr"/>
          <a:lstStyle/>
          <a:p>
            <a:pPr algn="r" indent="0" marL="0">
              <a:buNone/>
            </a:pPr>
            <a:r>
              <a:rPr lang="en-US" sz="900" dirty="0">
                <a:solidFill>
                  <a:srgbClr val="6E6E73"/>
                </a:solidFill>
                <a:latin typeface="Arial" pitchFamily="34" charset="0"/>
                <a:ea typeface="Arial" pitchFamily="34" charset="-122"/>
                <a:cs typeface="Arial" pitchFamily="34" charset="-120"/>
              </a:rPr>
              <a:t>🤫 One  ·  Hushh Technologies</a:t>
            </a:r>
            <a:endParaRPr lang="en-US" sz="9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1D1D1F"/>
        </a:solidFill>
      </p:bgPr>
    </p:bg>
    <p:spTree>
      <p:nvGrpSpPr>
        <p:cNvPr id="1" name=""/>
        <p:cNvGrpSpPr/>
        <p:nvPr/>
      </p:nvGrpSpPr>
      <p:grpSpPr>
        <a:xfrm>
          <a:off x="0" y="0"/>
          <a:ext cx="0" cy="0"/>
          <a:chOff x="0" y="0"/>
          <a:chExt cx="0" cy="0"/>
        </a:xfrm>
      </p:grpSpPr>
      <p:sp>
        <p:nvSpPr>
          <p:cNvPr id="2" name="Text 0"/>
          <p:cNvSpPr/>
          <p:nvPr/>
        </p:nvSpPr>
        <p:spPr>
          <a:xfrm>
            <a:off x="777240" y="777240"/>
            <a:ext cx="5486400" cy="274320"/>
          </a:xfrm>
          <a:prstGeom prst="rect">
            <a:avLst/>
          </a:prstGeom>
          <a:noFill/>
          <a:ln/>
        </p:spPr>
        <p:txBody>
          <a:bodyPr wrap="square" lIns="0" tIns="0" rIns="0" bIns="0" rtlCol="0" anchor="ctr"/>
          <a:lstStyle/>
          <a:p>
            <a:pPr indent="0" marL="0">
              <a:buNone/>
            </a:pPr>
            <a:r>
              <a:rPr lang="en-US" sz="1200" b="1" spc="300" kern="0" dirty="0">
                <a:solidFill>
                  <a:srgbClr val="6E6E73"/>
                </a:solidFill>
                <a:latin typeface="Arial" pitchFamily="34" charset="0"/>
                <a:ea typeface="Arial" pitchFamily="34" charset="-122"/>
                <a:cs typeface="Arial" pitchFamily="34" charset="-120"/>
              </a:rPr>
              <a:t>THE ASK</a:t>
            </a:r>
            <a:endParaRPr lang="en-US" sz="1200" dirty="0"/>
          </a:p>
        </p:txBody>
      </p:sp>
      <p:sp>
        <p:nvSpPr>
          <p:cNvPr id="3" name="Text 1"/>
          <p:cNvSpPr/>
          <p:nvPr/>
        </p:nvSpPr>
        <p:spPr>
          <a:xfrm>
            <a:off x="777240" y="1828800"/>
            <a:ext cx="10637215" cy="1280160"/>
          </a:xfrm>
          <a:prstGeom prst="rect">
            <a:avLst/>
          </a:prstGeom>
          <a:noFill/>
          <a:ln/>
        </p:spPr>
        <p:txBody>
          <a:bodyPr wrap="square" lIns="0" tIns="0" rIns="0" bIns="0" rtlCol="0" anchor="ctr"/>
          <a:lstStyle/>
          <a:p>
            <a:pPr indent="0" marL="0">
              <a:buNone/>
            </a:pPr>
            <a:r>
              <a:rPr lang="en-US" sz="4600" b="1" dirty="0">
                <a:solidFill>
                  <a:srgbClr val="FBFBFD"/>
                </a:solidFill>
                <a:latin typeface="Arial" pitchFamily="34" charset="0"/>
                <a:ea typeface="Arial" pitchFamily="34" charset="-122"/>
                <a:cs typeface="Arial" pitchFamily="34" charset="-120"/>
              </a:rPr>
              <a:t>A non-binding LOI to scope one pilot.</a:t>
            </a:r>
            <a:endParaRPr lang="en-US" sz="4600" dirty="0"/>
          </a:p>
        </p:txBody>
      </p:sp>
      <p:sp>
        <p:nvSpPr>
          <p:cNvPr id="4" name="Text 2"/>
          <p:cNvSpPr/>
          <p:nvPr/>
        </p:nvSpPr>
        <p:spPr>
          <a:xfrm>
            <a:off x="777240" y="3566160"/>
            <a:ext cx="10058400" cy="1828800"/>
          </a:xfrm>
          <a:prstGeom prst="rect">
            <a:avLst/>
          </a:prstGeom>
          <a:noFill/>
          <a:ln/>
        </p:spPr>
        <p:txBody>
          <a:bodyPr wrap="square" lIns="0" tIns="0" rIns="0" bIns="0" rtlCol="0" anchor="ctr"/>
          <a:lstStyle/>
          <a:p>
            <a:pPr marL="177800" indent="-177800">
              <a:lnSpc>
                <a:spcPct val="115000"/>
              </a:lnSpc>
              <a:spcAft>
                <a:spcPts val="1000"/>
              </a:spcAft>
              <a:buSzPct val="100000"/>
              <a:buChar char="•"/>
            </a:pPr>
            <a:r>
              <a:rPr lang="en-US" sz="1800" dirty="0">
                <a:solidFill>
                  <a:srgbClr val="C7C7CC"/>
                </a:solidFill>
                <a:latin typeface="Arial" pitchFamily="34" charset="0"/>
                <a:ea typeface="Arial" pitchFamily="34" charset="-122"/>
                <a:cs typeface="Arial" pitchFamily="34" charset="-120"/>
              </a:rPr>
              <a:t>One co-marketing plus integration pilot offering Agent One to a subscriber cohort using your 5G edge.</a:t>
            </a:r>
            <a:endParaRPr lang="en-US" sz="1800" dirty="0"/>
          </a:p>
          <a:p>
            <a:pPr marL="177800" indent="-177800">
              <a:lnSpc>
                <a:spcPct val="115000"/>
              </a:lnSpc>
              <a:spcAft>
                <a:spcPts val="1000"/>
              </a:spcAft>
              <a:buSzPct val="100000"/>
              <a:buChar char="•"/>
            </a:pPr>
            <a:r>
              <a:rPr lang="en-US" sz="1800" dirty="0">
                <a:solidFill>
                  <a:srgbClr val="C7C7CC"/>
                </a:solidFill>
                <a:latin typeface="Arial" pitchFamily="34" charset="0"/>
                <a:ea typeface="Arial" pitchFamily="34" charset="-122"/>
                <a:cs typeface="Arial" pitchFamily="34" charset="-120"/>
              </a:rPr>
              <a:t>Measured against real ARPA and retention signals, not a vanity metric.</a:t>
            </a:r>
            <a:endParaRPr lang="en-US" sz="1800" dirty="0"/>
          </a:p>
          <a:p>
            <a:pPr marL="177800" indent="-177800">
              <a:lnSpc>
                <a:spcPct val="115000"/>
              </a:lnSpc>
              <a:buSzPct val="100000"/>
              <a:buChar char="•"/>
            </a:pPr>
            <a:r>
              <a:rPr lang="en-US" sz="1800" dirty="0">
                <a:solidFill>
                  <a:srgbClr val="C7C7CC"/>
                </a:solidFill>
                <a:latin typeface="Arial" pitchFamily="34" charset="0"/>
                <a:ea typeface="Arial" pitchFamily="34" charset="-122"/>
                <a:cs typeface="Arial" pitchFamily="34" charset="-120"/>
              </a:rPr>
              <a:t>Non-binding. No exclusivity. Papered by our counsel of record, McDermott Will &amp; Schulte.</a:t>
            </a:r>
            <a:endParaRPr lang="en-US" sz="1800" dirty="0"/>
          </a:p>
        </p:txBody>
      </p:sp>
      <p:sp>
        <p:nvSpPr>
          <p:cNvPr id="5" name="Text 3"/>
          <p:cNvSpPr/>
          <p:nvPr/>
        </p:nvSpPr>
        <p:spPr>
          <a:xfrm>
            <a:off x="777240" y="6400800"/>
            <a:ext cx="7315200" cy="274320"/>
          </a:xfrm>
          <a:prstGeom prst="rect">
            <a:avLst/>
          </a:prstGeom>
          <a:noFill/>
          <a:ln/>
        </p:spPr>
        <p:txBody>
          <a:bodyPr wrap="square" lIns="0" tIns="0" rIns="0" bIns="0" rtlCol="0" anchor="ctr"/>
          <a:lstStyle/>
          <a:p>
            <a:pPr indent="0" marL="0">
              <a:buNone/>
            </a:pPr>
            <a:r>
              <a:rPr lang="en-US" sz="900" dirty="0">
                <a:solidFill>
                  <a:srgbClr val="6E6E73"/>
                </a:solidFill>
                <a:latin typeface="Arial" pitchFamily="34" charset="0"/>
                <a:ea typeface="Arial" pitchFamily="34" charset="-122"/>
                <a:cs typeface="Arial" pitchFamily="34" charset="-120"/>
              </a:rPr>
              <a:t>Confidential draft for partner discussion. Not an offer.</a:t>
            </a:r>
            <a:endParaRPr lang="en-US" sz="900" dirty="0"/>
          </a:p>
        </p:txBody>
      </p:sp>
      <p:sp>
        <p:nvSpPr>
          <p:cNvPr id="6" name="Text 4"/>
          <p:cNvSpPr/>
          <p:nvPr/>
        </p:nvSpPr>
        <p:spPr>
          <a:xfrm>
            <a:off x="7756855" y="6400800"/>
            <a:ext cx="3657600" cy="274320"/>
          </a:xfrm>
          <a:prstGeom prst="rect">
            <a:avLst/>
          </a:prstGeom>
          <a:noFill/>
          <a:ln/>
        </p:spPr>
        <p:txBody>
          <a:bodyPr wrap="square" lIns="0" tIns="0" rIns="0" bIns="0" rtlCol="0" anchor="ctr"/>
          <a:lstStyle/>
          <a:p>
            <a:pPr algn="r" indent="0" marL="0">
              <a:buNone/>
            </a:pPr>
            <a:r>
              <a:rPr lang="en-US" sz="900" dirty="0">
                <a:solidFill>
                  <a:srgbClr val="6E6E73"/>
                </a:solidFill>
                <a:latin typeface="Arial" pitchFamily="34" charset="0"/>
                <a:ea typeface="Arial" pitchFamily="34" charset="-122"/>
                <a:cs typeface="Arial" pitchFamily="34" charset="-120"/>
              </a:rPr>
              <a:t>🤫 One  ·  Hushh Technologies</a:t>
            </a:r>
            <a:endParaRPr lang="en-US" sz="9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BFBFD"/>
        </a:solidFill>
      </p:bgPr>
    </p:bg>
    <p:spTree>
      <p:nvGrpSpPr>
        <p:cNvPr id="1" name=""/>
        <p:cNvGrpSpPr/>
        <p:nvPr/>
      </p:nvGrpSpPr>
      <p:grpSpPr>
        <a:xfrm>
          <a:off x="0" y="0"/>
          <a:ext cx="0" cy="0"/>
          <a:chOff x="0" y="0"/>
          <a:chExt cx="0" cy="0"/>
        </a:xfrm>
      </p:grpSpPr>
      <p:sp>
        <p:nvSpPr>
          <p:cNvPr id="2" name="Text 0"/>
          <p:cNvSpPr/>
          <p:nvPr/>
        </p:nvSpPr>
        <p:spPr>
          <a:xfrm>
            <a:off x="777240" y="548640"/>
            <a:ext cx="10637215" cy="274320"/>
          </a:xfrm>
          <a:prstGeom prst="rect">
            <a:avLst/>
          </a:prstGeom>
          <a:noFill/>
          <a:ln/>
        </p:spPr>
        <p:txBody>
          <a:bodyPr wrap="square" lIns="0" tIns="0" rIns="0" bIns="0" rtlCol="0" anchor="ctr"/>
          <a:lstStyle/>
          <a:p>
            <a:pPr indent="0" marL="0">
              <a:buNone/>
            </a:pPr>
            <a:r>
              <a:rPr lang="en-US" sz="1200" b="1" spc="300" kern="0" dirty="0">
                <a:solidFill>
                  <a:srgbClr val="6E6E73"/>
                </a:solidFill>
                <a:latin typeface="Arial" pitchFamily="34" charset="0"/>
                <a:ea typeface="Arial" pitchFamily="34" charset="-122"/>
                <a:cs typeface="Arial" pitchFamily="34" charset="-120"/>
              </a:rPr>
              <a:t>DISCLAIMER &amp; PROVENANCE</a:t>
            </a:r>
            <a:endParaRPr lang="en-US" sz="1200" dirty="0"/>
          </a:p>
        </p:txBody>
      </p:sp>
      <p:sp>
        <p:nvSpPr>
          <p:cNvPr id="3" name="Text 1"/>
          <p:cNvSpPr/>
          <p:nvPr/>
        </p:nvSpPr>
        <p:spPr>
          <a:xfrm>
            <a:off x="777240" y="1005840"/>
            <a:ext cx="10637215" cy="548640"/>
          </a:xfrm>
          <a:prstGeom prst="rect">
            <a:avLst/>
          </a:prstGeom>
          <a:noFill/>
          <a:ln/>
        </p:spPr>
        <p:txBody>
          <a:bodyPr wrap="square" lIns="0" tIns="0" rIns="0" bIns="0" rtlCol="0" anchor="ctr"/>
          <a:lstStyle/>
          <a:p>
            <a:pPr indent="0" marL="0">
              <a:buNone/>
            </a:pPr>
            <a:r>
              <a:rPr lang="en-US" sz="2600" b="1" dirty="0">
                <a:solidFill>
                  <a:srgbClr val="1D1D1F"/>
                </a:solidFill>
                <a:latin typeface="Arial" pitchFamily="34" charset="0"/>
                <a:ea typeface="Arial" pitchFamily="34" charset="-122"/>
                <a:cs typeface="Arial" pitchFamily="34" charset="-120"/>
              </a:rPr>
              <a:t>The honest fine print.</a:t>
            </a:r>
            <a:endParaRPr lang="en-US" sz="2600" dirty="0"/>
          </a:p>
        </p:txBody>
      </p:sp>
      <p:sp>
        <p:nvSpPr>
          <p:cNvPr id="4" name="Text 2"/>
          <p:cNvSpPr/>
          <p:nvPr/>
        </p:nvSpPr>
        <p:spPr>
          <a:xfrm>
            <a:off x="777240" y="1783080"/>
            <a:ext cx="10637215" cy="4023360"/>
          </a:xfrm>
          <a:prstGeom prst="rect">
            <a:avLst/>
          </a:prstGeom>
          <a:noFill/>
          <a:ln/>
        </p:spPr>
        <p:txBody>
          <a:bodyPr wrap="square" lIns="0" tIns="0" rIns="0" bIns="0" rtlCol="0" anchor="ctr"/>
          <a:lstStyle/>
          <a:p>
            <a:pPr indent="0" marL="0">
              <a:lnSpc>
                <a:spcPct val="122000"/>
              </a:lnSpc>
              <a:spcAft>
                <a:spcPts val="1000"/>
              </a:spcAft>
              <a:buNone/>
            </a:pPr>
            <a:r>
              <a:rPr lang="en-US" sz="1300" dirty="0">
                <a:solidFill>
                  <a:srgbClr val="6E6E73"/>
                </a:solidFill>
                <a:latin typeface="Arial" pitchFamily="34" charset="0"/>
                <a:ea typeface="Arial" pitchFamily="34" charset="-122"/>
                <a:cs typeface="Arial" pitchFamily="34" charset="-120"/>
              </a:rPr>
              <a:t>🤫 One is a product of Hushh Technologies Corporation, an independent company. T-Mobile is named solely to describe the platform on which One software runs and the ecosystem we are building toward. Hushh Technologies is not affiliated with, endorsed by, sponsored by, or partnered with T-Mobile.</a:t>
            </a:r>
            <a:endParaRPr lang="en-US" sz="1300" dirty="0"/>
          </a:p>
          <a:p>
            <a:pPr indent="0" marL="0">
              <a:lnSpc>
                <a:spcPct val="122000"/>
              </a:lnSpc>
              <a:spcAft>
                <a:spcPts val="1000"/>
              </a:spcAft>
              <a:buNone/>
            </a:pPr>
            <a:r>
              <a:rPr lang="en-US" sz="1300" dirty="0">
                <a:solidFill>
                  <a:srgbClr val="6E6E73"/>
                </a:solidFill>
                <a:latin typeface="Arial" pitchFamily="34" charset="0"/>
                <a:ea typeface="Arial" pitchFamily="34" charset="-122"/>
                <a:cs typeface="Arial" pitchFamily="34" charset="-120"/>
              </a:rPr>
              <a:t>T-Mobile figures (postpaid ARPA $151.93 up 3.9%, 217K net account adds, the stated 5G edge-inferencing advantage) are from T-Mobile Q1 2026 results reported April 2026. The attach math is illustrative, not a forecast: a hypothetical attach rate applied to the published Agent One price, excluding revenue share and churn.</a:t>
            </a:r>
            <a:endParaRPr lang="en-US" sz="1300" dirty="0"/>
          </a:p>
          <a:p>
            <a:pPr indent="0" marL="0">
              <a:lnSpc>
                <a:spcPct val="122000"/>
              </a:lnSpc>
              <a:buNone/>
            </a:pPr>
            <a:r>
              <a:rPr lang="en-US" sz="1300" dirty="0">
                <a:solidFill>
                  <a:srgbClr val="6E6E73"/>
                </a:solidFill>
                <a:latin typeface="Arial" pitchFamily="34" charset="0"/>
                <a:ea typeface="Arial" pitchFamily="34" charset="-122"/>
                <a:cs typeface="Arial" pitchFamily="34" charset="-120"/>
              </a:rPr>
              <a:t>Agent One runs on-device and on the 5G edge by default; network and billing integration scope is pending reconciliation before any external send. Carrier economics differ and are set by a partner agreement. Built June 2026. This deck is a draft for internal and McDermott review, has not been approved by any partnerships team, and is not an offer.</a:t>
            </a:r>
            <a:endParaRPr lang="en-US" sz="1300" dirty="0"/>
          </a:p>
        </p:txBody>
      </p:sp>
      <p:sp>
        <p:nvSpPr>
          <p:cNvPr id="5" name="Text 3"/>
          <p:cNvSpPr/>
          <p:nvPr/>
        </p:nvSpPr>
        <p:spPr>
          <a:xfrm>
            <a:off x="777240" y="6400800"/>
            <a:ext cx="7315200" cy="274320"/>
          </a:xfrm>
          <a:prstGeom prst="rect">
            <a:avLst/>
          </a:prstGeom>
          <a:noFill/>
          <a:ln/>
        </p:spPr>
        <p:txBody>
          <a:bodyPr wrap="square" lIns="0" tIns="0" rIns="0" bIns="0" rtlCol="0" anchor="ctr"/>
          <a:lstStyle/>
          <a:p>
            <a:pPr indent="0" marL="0">
              <a:buNone/>
            </a:pPr>
            <a:r>
              <a:rPr lang="en-US" sz="900" dirty="0">
                <a:solidFill>
                  <a:srgbClr val="6E6E73"/>
                </a:solidFill>
                <a:latin typeface="Arial" pitchFamily="34" charset="0"/>
                <a:ea typeface="Arial" pitchFamily="34" charset="-122"/>
                <a:cs typeface="Arial" pitchFamily="34" charset="-120"/>
              </a:rPr>
              <a:t>Confidential draft for partner discussion. Not an offer.</a:t>
            </a:r>
            <a:endParaRPr lang="en-US" sz="900" dirty="0"/>
          </a:p>
        </p:txBody>
      </p:sp>
      <p:sp>
        <p:nvSpPr>
          <p:cNvPr id="6" name="Text 4"/>
          <p:cNvSpPr/>
          <p:nvPr/>
        </p:nvSpPr>
        <p:spPr>
          <a:xfrm>
            <a:off x="7756855" y="6400800"/>
            <a:ext cx="3657600" cy="274320"/>
          </a:xfrm>
          <a:prstGeom prst="rect">
            <a:avLst/>
          </a:prstGeom>
          <a:noFill/>
          <a:ln/>
        </p:spPr>
        <p:txBody>
          <a:bodyPr wrap="square" lIns="0" tIns="0" rIns="0" bIns="0" rtlCol="0" anchor="ctr"/>
          <a:lstStyle/>
          <a:p>
            <a:pPr algn="r" indent="0" marL="0">
              <a:buNone/>
            </a:pPr>
            <a:r>
              <a:rPr lang="en-US" sz="900" dirty="0">
                <a:solidFill>
                  <a:srgbClr val="6E6E73"/>
                </a:solidFill>
                <a:latin typeface="Arial" pitchFamily="34" charset="0"/>
                <a:ea typeface="Arial" pitchFamily="34" charset="-122"/>
                <a:cs typeface="Arial" pitchFamily="34" charset="-120"/>
              </a:rPr>
              <a:t>🤫 One  ·  Hushh Technologies</a:t>
            </a: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BFBFD"/>
        </a:solidFill>
      </p:bgPr>
    </p:bg>
    <p:spTree>
      <p:nvGrpSpPr>
        <p:cNvPr id="1" name=""/>
        <p:cNvGrpSpPr/>
        <p:nvPr/>
      </p:nvGrpSpPr>
      <p:grpSpPr>
        <a:xfrm>
          <a:off x="0" y="0"/>
          <a:ext cx="0" cy="0"/>
          <a:chOff x="0" y="0"/>
          <a:chExt cx="0" cy="0"/>
        </a:xfrm>
      </p:grpSpPr>
      <p:sp>
        <p:nvSpPr>
          <p:cNvPr id="2" name="Text 0"/>
          <p:cNvSpPr/>
          <p:nvPr/>
        </p:nvSpPr>
        <p:spPr>
          <a:xfrm>
            <a:off x="777240" y="548640"/>
            <a:ext cx="10637215" cy="274320"/>
          </a:xfrm>
          <a:prstGeom prst="rect">
            <a:avLst/>
          </a:prstGeom>
          <a:noFill/>
          <a:ln/>
        </p:spPr>
        <p:txBody>
          <a:bodyPr wrap="square" lIns="0" tIns="0" rIns="0" bIns="0" rtlCol="0" anchor="ctr"/>
          <a:lstStyle/>
          <a:p>
            <a:pPr indent="0" marL="0">
              <a:buNone/>
            </a:pPr>
            <a:r>
              <a:rPr lang="en-US" sz="1200" b="1" spc="300" kern="0" dirty="0">
                <a:solidFill>
                  <a:srgbClr val="6E6E73"/>
                </a:solidFill>
                <a:latin typeface="Arial" pitchFamily="34" charset="0"/>
                <a:ea typeface="Arial" pitchFamily="34" charset="-122"/>
                <a:cs typeface="Arial" pitchFamily="34" charset="-120"/>
              </a:rPr>
              <a:t>THE LENS</a:t>
            </a:r>
            <a:endParaRPr lang="en-US" sz="1200" dirty="0"/>
          </a:p>
        </p:txBody>
      </p:sp>
      <p:sp>
        <p:nvSpPr>
          <p:cNvPr id="3" name="Text 1"/>
          <p:cNvSpPr/>
          <p:nvPr/>
        </p:nvSpPr>
        <p:spPr>
          <a:xfrm>
            <a:off x="777240" y="1051560"/>
            <a:ext cx="10637215" cy="822960"/>
          </a:xfrm>
          <a:prstGeom prst="rect">
            <a:avLst/>
          </a:prstGeom>
          <a:noFill/>
          <a:ln/>
        </p:spPr>
        <p:txBody>
          <a:bodyPr wrap="square" lIns="0" tIns="0" rIns="0" bIns="0" rtlCol="0" anchor="ctr"/>
          <a:lstStyle/>
          <a:p>
            <a:pPr indent="0" marL="0">
              <a:buNone/>
            </a:pPr>
            <a:r>
              <a:rPr lang="en-US" sz="3400" b="1" dirty="0">
                <a:solidFill>
                  <a:srgbClr val="1D1D1F"/>
                </a:solidFill>
                <a:latin typeface="Arial" pitchFamily="34" charset="0"/>
                <a:ea typeface="Arial" pitchFamily="34" charset="-122"/>
                <a:cs typeface="Arial" pitchFamily="34" charset="-120"/>
              </a:rPr>
              <a:t>We built this backwards from your number.</a:t>
            </a:r>
            <a:endParaRPr lang="en-US" sz="3400" dirty="0"/>
          </a:p>
        </p:txBody>
      </p:sp>
      <p:sp>
        <p:nvSpPr>
          <p:cNvPr id="4" name="Shape 2"/>
          <p:cNvSpPr/>
          <p:nvPr/>
        </p:nvSpPr>
        <p:spPr>
          <a:xfrm>
            <a:off x="777240" y="2743200"/>
            <a:ext cx="3362858" cy="2468880"/>
          </a:xfrm>
          <a:prstGeom prst="roundRect">
            <a:avLst>
              <a:gd name="adj" fmla="val 2963"/>
            </a:avLst>
          </a:prstGeom>
          <a:solidFill>
            <a:srgbClr val="F5F5F7"/>
          </a:solidFill>
          <a:ln/>
          <a:effectLst>
            <a:outerShdw sx="100000" sy="100000" kx="0" ky="0" algn="bl" rotWithShape="0" blurRad="114300" dist="38100" dir="5400000">
              <a:srgbClr val="000000">
                <a:alpha val="8000"/>
              </a:srgbClr>
            </a:outerShdw>
          </a:effectLst>
        </p:spPr>
      </p:sp>
      <p:sp>
        <p:nvSpPr>
          <p:cNvPr id="5" name="Text 3"/>
          <p:cNvSpPr/>
          <p:nvPr/>
        </p:nvSpPr>
        <p:spPr>
          <a:xfrm>
            <a:off x="1069848" y="3035808"/>
            <a:ext cx="2777642" cy="548640"/>
          </a:xfrm>
          <a:prstGeom prst="rect">
            <a:avLst/>
          </a:prstGeom>
          <a:noFill/>
          <a:ln/>
        </p:spPr>
        <p:txBody>
          <a:bodyPr wrap="square" lIns="0" tIns="0" rIns="0" bIns="0" rtlCol="0" anchor="ctr"/>
          <a:lstStyle/>
          <a:p>
            <a:pPr indent="0" marL="0">
              <a:buNone/>
            </a:pPr>
            <a:r>
              <a:rPr lang="en-US" sz="2000" b="1" dirty="0">
                <a:solidFill>
                  <a:srgbClr val="1D1D1F"/>
                </a:solidFill>
                <a:latin typeface="Arial" pitchFamily="34" charset="0"/>
                <a:ea typeface="Arial" pitchFamily="34" charset="-122"/>
                <a:cs typeface="Arial" pitchFamily="34" charset="-120"/>
              </a:rPr>
              <a:t>Account growth</a:t>
            </a:r>
            <a:endParaRPr lang="en-US" sz="2000" dirty="0"/>
          </a:p>
        </p:txBody>
      </p:sp>
      <p:sp>
        <p:nvSpPr>
          <p:cNvPr id="6" name="Text 4"/>
          <p:cNvSpPr/>
          <p:nvPr/>
        </p:nvSpPr>
        <p:spPr>
          <a:xfrm>
            <a:off x="1069848" y="3611880"/>
            <a:ext cx="2777642" cy="1371600"/>
          </a:xfrm>
          <a:prstGeom prst="rect">
            <a:avLst/>
          </a:prstGeom>
          <a:noFill/>
          <a:ln/>
        </p:spPr>
        <p:txBody>
          <a:bodyPr wrap="square" lIns="0" tIns="0" rIns="0" bIns="0" rtlCol="0" anchor="ctr"/>
          <a:lstStyle/>
          <a:p>
            <a:pPr indent="0" marL="0">
              <a:lnSpc>
                <a:spcPct val="120000"/>
              </a:lnSpc>
              <a:buNone/>
            </a:pPr>
            <a:r>
              <a:rPr lang="en-US" sz="1400" dirty="0">
                <a:solidFill>
                  <a:srgbClr val="6E6E73"/>
                </a:solidFill>
                <a:latin typeface="Arial" pitchFamily="34" charset="0"/>
                <a:ea typeface="Arial" pitchFamily="34" charset="-122"/>
                <a:cs typeface="Arial" pitchFamily="34" charset="-120"/>
              </a:rPr>
              <a:t>Postpaid net account adds, deepening customer relationships.</a:t>
            </a:r>
            <a:endParaRPr lang="en-US" sz="1400" dirty="0"/>
          </a:p>
        </p:txBody>
      </p:sp>
      <p:sp>
        <p:nvSpPr>
          <p:cNvPr id="7" name="Shape 5"/>
          <p:cNvSpPr/>
          <p:nvPr/>
        </p:nvSpPr>
        <p:spPr>
          <a:xfrm>
            <a:off x="4414418" y="2743200"/>
            <a:ext cx="3362858" cy="2468880"/>
          </a:xfrm>
          <a:prstGeom prst="roundRect">
            <a:avLst>
              <a:gd name="adj" fmla="val 2963"/>
            </a:avLst>
          </a:prstGeom>
          <a:solidFill>
            <a:srgbClr val="F5F5F7"/>
          </a:solidFill>
          <a:ln/>
          <a:effectLst>
            <a:outerShdw sx="100000" sy="100000" kx="0" ky="0" algn="bl" rotWithShape="0" blurRad="114300" dist="38100" dir="5400000">
              <a:srgbClr val="000000">
                <a:alpha val="8000"/>
              </a:srgbClr>
            </a:outerShdw>
          </a:effectLst>
        </p:spPr>
      </p:sp>
      <p:sp>
        <p:nvSpPr>
          <p:cNvPr id="8" name="Text 6"/>
          <p:cNvSpPr/>
          <p:nvPr/>
        </p:nvSpPr>
        <p:spPr>
          <a:xfrm>
            <a:off x="4707026" y="3035808"/>
            <a:ext cx="2777642" cy="548640"/>
          </a:xfrm>
          <a:prstGeom prst="rect">
            <a:avLst/>
          </a:prstGeom>
          <a:noFill/>
          <a:ln/>
        </p:spPr>
        <p:txBody>
          <a:bodyPr wrap="square" lIns="0" tIns="0" rIns="0" bIns="0" rtlCol="0" anchor="ctr"/>
          <a:lstStyle/>
          <a:p>
            <a:pPr indent="0" marL="0">
              <a:buNone/>
            </a:pPr>
            <a:r>
              <a:rPr lang="en-US" sz="2000" b="1" dirty="0">
                <a:solidFill>
                  <a:srgbClr val="1D1D1F"/>
                </a:solidFill>
                <a:latin typeface="Arial" pitchFamily="34" charset="0"/>
                <a:ea typeface="Arial" pitchFamily="34" charset="-122"/>
                <a:cs typeface="Arial" pitchFamily="34" charset="-120"/>
              </a:rPr>
              <a:t>ARPA</a:t>
            </a:r>
            <a:endParaRPr lang="en-US" sz="2000" dirty="0"/>
          </a:p>
        </p:txBody>
      </p:sp>
      <p:sp>
        <p:nvSpPr>
          <p:cNvPr id="9" name="Text 7"/>
          <p:cNvSpPr/>
          <p:nvPr/>
        </p:nvSpPr>
        <p:spPr>
          <a:xfrm>
            <a:off x="4707026" y="3611880"/>
            <a:ext cx="2777642" cy="1371600"/>
          </a:xfrm>
          <a:prstGeom prst="rect">
            <a:avLst/>
          </a:prstGeom>
          <a:noFill/>
          <a:ln/>
        </p:spPr>
        <p:txBody>
          <a:bodyPr wrap="square" lIns="0" tIns="0" rIns="0" bIns="0" rtlCol="0" anchor="ctr"/>
          <a:lstStyle/>
          <a:p>
            <a:pPr indent="0" marL="0">
              <a:lnSpc>
                <a:spcPct val="120000"/>
              </a:lnSpc>
              <a:buNone/>
            </a:pPr>
            <a:r>
              <a:rPr lang="en-US" sz="1400" dirty="0">
                <a:solidFill>
                  <a:srgbClr val="6E6E73"/>
                </a:solidFill>
                <a:latin typeface="Arial" pitchFamily="34" charset="0"/>
                <a:ea typeface="Arial" pitchFamily="34" charset="-122"/>
                <a:cs typeface="Arial" pitchFamily="34" charset="-120"/>
              </a:rPr>
              <a:t>Revenue per account, lifted by services customers actually want.</a:t>
            </a:r>
            <a:endParaRPr lang="en-US" sz="1400" dirty="0"/>
          </a:p>
        </p:txBody>
      </p:sp>
      <p:sp>
        <p:nvSpPr>
          <p:cNvPr id="10" name="Shape 8"/>
          <p:cNvSpPr/>
          <p:nvPr/>
        </p:nvSpPr>
        <p:spPr>
          <a:xfrm>
            <a:off x="8051597" y="2743200"/>
            <a:ext cx="3362858" cy="2468880"/>
          </a:xfrm>
          <a:prstGeom prst="roundRect">
            <a:avLst>
              <a:gd name="adj" fmla="val 2963"/>
            </a:avLst>
          </a:prstGeom>
          <a:solidFill>
            <a:srgbClr val="F5F5F7"/>
          </a:solidFill>
          <a:ln/>
          <a:effectLst>
            <a:outerShdw sx="100000" sy="100000" kx="0" ky="0" algn="bl" rotWithShape="0" blurRad="114300" dist="38100" dir="5400000">
              <a:srgbClr val="000000">
                <a:alpha val="8000"/>
              </a:srgbClr>
            </a:outerShdw>
          </a:effectLst>
        </p:spPr>
      </p:sp>
      <p:sp>
        <p:nvSpPr>
          <p:cNvPr id="11" name="Text 9"/>
          <p:cNvSpPr/>
          <p:nvPr/>
        </p:nvSpPr>
        <p:spPr>
          <a:xfrm>
            <a:off x="8344205" y="3035808"/>
            <a:ext cx="2777642" cy="548640"/>
          </a:xfrm>
          <a:prstGeom prst="rect">
            <a:avLst/>
          </a:prstGeom>
          <a:noFill/>
          <a:ln/>
        </p:spPr>
        <p:txBody>
          <a:bodyPr wrap="square" lIns="0" tIns="0" rIns="0" bIns="0" rtlCol="0" anchor="ctr"/>
          <a:lstStyle/>
          <a:p>
            <a:pPr indent="0" marL="0">
              <a:buNone/>
            </a:pPr>
            <a:r>
              <a:rPr lang="en-US" sz="2000" b="1" dirty="0">
                <a:solidFill>
                  <a:srgbClr val="1D1D1F"/>
                </a:solidFill>
                <a:latin typeface="Arial" pitchFamily="34" charset="0"/>
                <a:ea typeface="Arial" pitchFamily="34" charset="-122"/>
                <a:cs typeface="Arial" pitchFamily="34" charset="-120"/>
              </a:rPr>
              <a:t>5G edge</a:t>
            </a:r>
            <a:endParaRPr lang="en-US" sz="2000" dirty="0"/>
          </a:p>
        </p:txBody>
      </p:sp>
      <p:sp>
        <p:nvSpPr>
          <p:cNvPr id="12" name="Text 10"/>
          <p:cNvSpPr/>
          <p:nvPr/>
        </p:nvSpPr>
        <p:spPr>
          <a:xfrm>
            <a:off x="8344205" y="3611880"/>
            <a:ext cx="2777642" cy="1371600"/>
          </a:xfrm>
          <a:prstGeom prst="rect">
            <a:avLst/>
          </a:prstGeom>
          <a:noFill/>
          <a:ln/>
        </p:spPr>
        <p:txBody>
          <a:bodyPr wrap="square" lIns="0" tIns="0" rIns="0" bIns="0" rtlCol="0" anchor="ctr"/>
          <a:lstStyle/>
          <a:p>
            <a:pPr indent="0" marL="0">
              <a:lnSpc>
                <a:spcPct val="120000"/>
              </a:lnSpc>
              <a:buNone/>
            </a:pPr>
            <a:r>
              <a:rPr lang="en-US" sz="1400" dirty="0">
                <a:solidFill>
                  <a:srgbClr val="6E6E73"/>
                </a:solidFill>
                <a:latin typeface="Arial" pitchFamily="34" charset="0"/>
                <a:ea typeface="Arial" pitchFamily="34" charset="-122"/>
                <a:cs typeface="Arial" pitchFamily="34" charset="-120"/>
              </a:rPr>
              <a:t>Your stated multiyear advantage in edge inferencing for AI.</a:t>
            </a:r>
            <a:endParaRPr lang="en-US" sz="1400" dirty="0"/>
          </a:p>
        </p:txBody>
      </p:sp>
      <p:sp>
        <p:nvSpPr>
          <p:cNvPr id="13" name="Text 11"/>
          <p:cNvSpPr/>
          <p:nvPr/>
        </p:nvSpPr>
        <p:spPr>
          <a:xfrm>
            <a:off x="777240" y="5486400"/>
            <a:ext cx="10637215" cy="365760"/>
          </a:xfrm>
          <a:prstGeom prst="rect">
            <a:avLst/>
          </a:prstGeom>
          <a:noFill/>
          <a:ln/>
        </p:spPr>
        <p:txBody>
          <a:bodyPr wrap="square" lIns="0" tIns="0" rIns="0" bIns="0" rtlCol="0" anchor="ctr"/>
          <a:lstStyle/>
          <a:p>
            <a:pPr indent="0" marL="0">
              <a:buNone/>
            </a:pPr>
            <a:r>
              <a:rPr lang="en-US" sz="1300" i="1" dirty="0">
                <a:solidFill>
                  <a:srgbClr val="6E6E73"/>
                </a:solidFill>
                <a:latin typeface="Arial" pitchFamily="34" charset="0"/>
                <a:ea typeface="Arial" pitchFamily="34" charset="-122"/>
                <a:cs typeface="Arial" pitchFamily="34" charset="-120"/>
              </a:rPr>
              <a:t>Agent One is built to move all three. Here is how, and what we propose to do together.</a:t>
            </a:r>
            <a:endParaRPr lang="en-US" sz="1300" dirty="0"/>
          </a:p>
        </p:txBody>
      </p:sp>
      <p:sp>
        <p:nvSpPr>
          <p:cNvPr id="14" name="Text 12"/>
          <p:cNvSpPr/>
          <p:nvPr/>
        </p:nvSpPr>
        <p:spPr>
          <a:xfrm>
            <a:off x="777240" y="6400800"/>
            <a:ext cx="7315200" cy="274320"/>
          </a:xfrm>
          <a:prstGeom prst="rect">
            <a:avLst/>
          </a:prstGeom>
          <a:noFill/>
          <a:ln/>
        </p:spPr>
        <p:txBody>
          <a:bodyPr wrap="square" lIns="0" tIns="0" rIns="0" bIns="0" rtlCol="0" anchor="ctr"/>
          <a:lstStyle/>
          <a:p>
            <a:pPr indent="0" marL="0">
              <a:buNone/>
            </a:pPr>
            <a:r>
              <a:rPr lang="en-US" sz="900" dirty="0">
                <a:solidFill>
                  <a:srgbClr val="6E6E73"/>
                </a:solidFill>
                <a:latin typeface="Arial" pitchFamily="34" charset="0"/>
                <a:ea typeface="Arial" pitchFamily="34" charset="-122"/>
                <a:cs typeface="Arial" pitchFamily="34" charset="-120"/>
              </a:rPr>
              <a:t>Confidential draft for partner discussion. Not an offer.</a:t>
            </a:r>
            <a:endParaRPr lang="en-US" sz="900" dirty="0"/>
          </a:p>
        </p:txBody>
      </p:sp>
      <p:sp>
        <p:nvSpPr>
          <p:cNvPr id="15" name="Text 13"/>
          <p:cNvSpPr/>
          <p:nvPr/>
        </p:nvSpPr>
        <p:spPr>
          <a:xfrm>
            <a:off x="7756855" y="6400800"/>
            <a:ext cx="3657600" cy="274320"/>
          </a:xfrm>
          <a:prstGeom prst="rect">
            <a:avLst/>
          </a:prstGeom>
          <a:noFill/>
          <a:ln/>
        </p:spPr>
        <p:txBody>
          <a:bodyPr wrap="square" lIns="0" tIns="0" rIns="0" bIns="0" rtlCol="0" anchor="ctr"/>
          <a:lstStyle/>
          <a:p>
            <a:pPr algn="r" indent="0" marL="0">
              <a:buNone/>
            </a:pPr>
            <a:r>
              <a:rPr lang="en-US" sz="900" dirty="0">
                <a:solidFill>
                  <a:srgbClr val="6E6E73"/>
                </a:solidFill>
                <a:latin typeface="Arial" pitchFamily="34" charset="0"/>
                <a:ea typeface="Arial" pitchFamily="34" charset="-122"/>
                <a:cs typeface="Arial" pitchFamily="34" charset="-120"/>
              </a:rPr>
              <a:t>🤫 One  ·  Hushh Technologies</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BFBFD"/>
        </a:solidFill>
      </p:bgPr>
    </p:bg>
    <p:spTree>
      <p:nvGrpSpPr>
        <p:cNvPr id="1" name=""/>
        <p:cNvGrpSpPr/>
        <p:nvPr/>
      </p:nvGrpSpPr>
      <p:grpSpPr>
        <a:xfrm>
          <a:off x="0" y="0"/>
          <a:ext cx="0" cy="0"/>
          <a:chOff x="0" y="0"/>
          <a:chExt cx="0" cy="0"/>
        </a:xfrm>
      </p:grpSpPr>
      <p:sp>
        <p:nvSpPr>
          <p:cNvPr id="2" name="Text 0"/>
          <p:cNvSpPr/>
          <p:nvPr/>
        </p:nvSpPr>
        <p:spPr>
          <a:xfrm>
            <a:off x="777240" y="548640"/>
            <a:ext cx="10637215" cy="274320"/>
          </a:xfrm>
          <a:prstGeom prst="rect">
            <a:avLst/>
          </a:prstGeom>
          <a:noFill/>
          <a:ln/>
        </p:spPr>
        <p:txBody>
          <a:bodyPr wrap="square" lIns="0" tIns="0" rIns="0" bIns="0" rtlCol="0" anchor="ctr"/>
          <a:lstStyle/>
          <a:p>
            <a:pPr indent="0" marL="0">
              <a:buNone/>
            </a:pPr>
            <a:r>
              <a:rPr lang="en-US" sz="1200" b="1" spc="300" kern="0" dirty="0">
                <a:solidFill>
                  <a:srgbClr val="6E6E73"/>
                </a:solidFill>
                <a:latin typeface="Arial" pitchFamily="34" charset="0"/>
                <a:ea typeface="Arial" pitchFamily="34" charset="-122"/>
                <a:cs typeface="Arial" pitchFamily="34" charset="-120"/>
              </a:rPr>
              <a:t>THE RELATIONSHIPS YOU ARE DEEPENING</a:t>
            </a:r>
            <a:endParaRPr lang="en-US" sz="1200" dirty="0"/>
          </a:p>
        </p:txBody>
      </p:sp>
      <p:sp>
        <p:nvSpPr>
          <p:cNvPr id="3" name="Text 1"/>
          <p:cNvSpPr/>
          <p:nvPr/>
        </p:nvSpPr>
        <p:spPr>
          <a:xfrm>
            <a:off x="777240" y="1417320"/>
            <a:ext cx="4937760" cy="1828800"/>
          </a:xfrm>
          <a:prstGeom prst="rect">
            <a:avLst/>
          </a:prstGeom>
          <a:noFill/>
          <a:ln/>
        </p:spPr>
        <p:txBody>
          <a:bodyPr wrap="square" lIns="0" tIns="0" rIns="0" bIns="0" rtlCol="0" anchor="ctr"/>
          <a:lstStyle/>
          <a:p>
            <a:pPr algn="l" indent="0" marL="0">
              <a:buNone/>
            </a:pPr>
            <a:r>
              <a:rPr lang="en-US" sz="12000" b="1" dirty="0">
                <a:solidFill>
                  <a:srgbClr val="1D1D1F"/>
                </a:solidFill>
                <a:latin typeface="Arial" pitchFamily="34" charset="0"/>
                <a:ea typeface="Arial" pitchFamily="34" charset="-122"/>
                <a:cs typeface="Arial" pitchFamily="34" charset="-120"/>
              </a:rPr>
              <a:t>$152</a:t>
            </a:r>
            <a:endParaRPr lang="en-US" sz="12000" dirty="0"/>
          </a:p>
        </p:txBody>
      </p:sp>
      <p:sp>
        <p:nvSpPr>
          <p:cNvPr id="4" name="Text 2"/>
          <p:cNvSpPr/>
          <p:nvPr/>
        </p:nvSpPr>
        <p:spPr>
          <a:xfrm>
            <a:off x="868680" y="3291840"/>
            <a:ext cx="5212080" cy="914400"/>
          </a:xfrm>
          <a:prstGeom prst="rect">
            <a:avLst/>
          </a:prstGeom>
          <a:noFill/>
          <a:ln/>
        </p:spPr>
        <p:txBody>
          <a:bodyPr wrap="square" lIns="0" tIns="0" rIns="0" bIns="0" rtlCol="0" anchor="ctr"/>
          <a:lstStyle/>
          <a:p>
            <a:pPr indent="0" marL="0">
              <a:lnSpc>
                <a:spcPct val="115000"/>
              </a:lnSpc>
              <a:buNone/>
            </a:pPr>
            <a:r>
              <a:rPr lang="en-US" sz="1800" dirty="0">
                <a:solidFill>
                  <a:srgbClr val="6E6E73"/>
                </a:solidFill>
                <a:latin typeface="Arial" pitchFamily="34" charset="0"/>
                <a:ea typeface="Arial" pitchFamily="34" charset="-122"/>
                <a:cs typeface="Arial" pitchFamily="34" charset="-120"/>
              </a:rPr>
              <a:t>postpaid revenue per account, and growing.</a:t>
            </a:r>
            <a:endParaRPr lang="en-US" sz="1800" dirty="0"/>
          </a:p>
          <a:p>
            <a:pPr indent="0" marL="0">
              <a:lnSpc>
                <a:spcPct val="115000"/>
              </a:lnSpc>
              <a:buNone/>
            </a:pPr>
            <a:r>
              <a:rPr lang="en-US" sz="1800" dirty="0">
                <a:solidFill>
                  <a:srgbClr val="6E6E73"/>
                </a:solidFill>
                <a:latin typeface="Arial" pitchFamily="34" charset="0"/>
                <a:ea typeface="Arial" pitchFamily="34" charset="-122"/>
                <a:cs typeface="Arial" pitchFamily="34" charset="-120"/>
              </a:rPr>
              <a:t>Agent One deepens it further.</a:t>
            </a:r>
            <a:endParaRPr lang="en-US" sz="1800" dirty="0"/>
          </a:p>
        </p:txBody>
      </p:sp>
      <p:sp>
        <p:nvSpPr>
          <p:cNvPr id="5" name="Text 3"/>
          <p:cNvSpPr/>
          <p:nvPr/>
        </p:nvSpPr>
        <p:spPr>
          <a:xfrm>
            <a:off x="6309360" y="1554480"/>
            <a:ext cx="5120640" cy="502920"/>
          </a:xfrm>
          <a:prstGeom prst="rect">
            <a:avLst/>
          </a:prstGeom>
          <a:noFill/>
          <a:ln/>
        </p:spPr>
        <p:txBody>
          <a:bodyPr wrap="square" lIns="0" tIns="0" rIns="0" bIns="0" rtlCol="0" anchor="ctr"/>
          <a:lstStyle/>
          <a:p>
            <a:pPr indent="0" marL="0">
              <a:buNone/>
            </a:pPr>
            <a:r>
              <a:rPr lang="en-US" sz="2400" b="1" dirty="0">
                <a:solidFill>
                  <a:srgbClr val="1D1D1F"/>
                </a:solidFill>
                <a:latin typeface="Arial" pitchFamily="34" charset="0"/>
                <a:ea typeface="Arial" pitchFamily="34" charset="-122"/>
                <a:cs typeface="Arial" pitchFamily="34" charset="-120"/>
              </a:rPr>
              <a:t>217K</a:t>
            </a:r>
            <a:endParaRPr lang="en-US" sz="2400" dirty="0"/>
          </a:p>
        </p:txBody>
      </p:sp>
      <p:sp>
        <p:nvSpPr>
          <p:cNvPr id="6" name="Text 4"/>
          <p:cNvSpPr/>
          <p:nvPr/>
        </p:nvSpPr>
        <p:spPr>
          <a:xfrm>
            <a:off x="6309360" y="2057400"/>
            <a:ext cx="5120640" cy="777240"/>
          </a:xfrm>
          <a:prstGeom prst="rect">
            <a:avLst/>
          </a:prstGeom>
          <a:noFill/>
          <a:ln/>
        </p:spPr>
        <p:txBody>
          <a:bodyPr wrap="square" lIns="0" tIns="0" rIns="0" bIns="0" rtlCol="0" anchor="ctr"/>
          <a:lstStyle/>
          <a:p>
            <a:pPr indent="0" marL="0">
              <a:lnSpc>
                <a:spcPct val="115000"/>
              </a:lnSpc>
              <a:buNone/>
            </a:pPr>
            <a:r>
              <a:rPr lang="en-US" sz="1350" dirty="0">
                <a:solidFill>
                  <a:srgbClr val="6E6E73"/>
                </a:solidFill>
                <a:latin typeface="Arial" pitchFamily="34" charset="0"/>
                <a:ea typeface="Arial" pitchFamily="34" charset="-122"/>
                <a:cs typeface="Arial" pitchFamily="34" charset="-120"/>
              </a:rPr>
              <a:t>postpaid net account adds, up 6%. The Un-carrier keeps deepening relationships.</a:t>
            </a:r>
            <a:endParaRPr lang="en-US" sz="1350" dirty="0"/>
          </a:p>
        </p:txBody>
      </p:sp>
      <p:sp>
        <p:nvSpPr>
          <p:cNvPr id="7" name="Text 5"/>
          <p:cNvSpPr/>
          <p:nvPr/>
        </p:nvSpPr>
        <p:spPr>
          <a:xfrm>
            <a:off x="6309360" y="2880360"/>
            <a:ext cx="5120640" cy="502920"/>
          </a:xfrm>
          <a:prstGeom prst="rect">
            <a:avLst/>
          </a:prstGeom>
          <a:noFill/>
          <a:ln/>
        </p:spPr>
        <p:txBody>
          <a:bodyPr wrap="square" lIns="0" tIns="0" rIns="0" bIns="0" rtlCol="0" anchor="ctr"/>
          <a:lstStyle/>
          <a:p>
            <a:pPr indent="0" marL="0">
              <a:buNone/>
            </a:pPr>
            <a:r>
              <a:rPr lang="en-US" sz="2400" b="1" dirty="0">
                <a:solidFill>
                  <a:srgbClr val="1D1D1F"/>
                </a:solidFill>
                <a:latin typeface="Arial" pitchFamily="34" charset="0"/>
                <a:ea typeface="Arial" pitchFamily="34" charset="-122"/>
                <a:cs typeface="Arial" pitchFamily="34" charset="-120"/>
              </a:rPr>
              <a:t>5G edge</a:t>
            </a:r>
            <a:endParaRPr lang="en-US" sz="2400" dirty="0"/>
          </a:p>
        </p:txBody>
      </p:sp>
      <p:sp>
        <p:nvSpPr>
          <p:cNvPr id="8" name="Text 6"/>
          <p:cNvSpPr/>
          <p:nvPr/>
        </p:nvSpPr>
        <p:spPr>
          <a:xfrm>
            <a:off x="6309360" y="3383280"/>
            <a:ext cx="5120640" cy="777240"/>
          </a:xfrm>
          <a:prstGeom prst="rect">
            <a:avLst/>
          </a:prstGeom>
          <a:noFill/>
          <a:ln/>
        </p:spPr>
        <p:txBody>
          <a:bodyPr wrap="square" lIns="0" tIns="0" rIns="0" bIns="0" rtlCol="0" anchor="ctr"/>
          <a:lstStyle/>
          <a:p>
            <a:pPr indent="0" marL="0">
              <a:lnSpc>
                <a:spcPct val="115000"/>
              </a:lnSpc>
              <a:buNone/>
            </a:pPr>
            <a:r>
              <a:rPr lang="en-US" sz="1350" dirty="0">
                <a:solidFill>
                  <a:srgbClr val="6E6E73"/>
                </a:solidFill>
                <a:latin typeface="Arial" pitchFamily="34" charset="0"/>
                <a:ea typeface="Arial" pitchFamily="34" charset="-122"/>
                <a:cs typeface="Arial" pitchFamily="34" charset="-120"/>
              </a:rPr>
              <a:t>your own technology chief calls your 5G a multiyear edge-inferencing advantage. Agent One is that workload.</a:t>
            </a:r>
            <a:endParaRPr lang="en-US" sz="1350" dirty="0"/>
          </a:p>
        </p:txBody>
      </p:sp>
      <p:sp>
        <p:nvSpPr>
          <p:cNvPr id="9" name="Text 7"/>
          <p:cNvSpPr/>
          <p:nvPr/>
        </p:nvSpPr>
        <p:spPr>
          <a:xfrm>
            <a:off x="6309360" y="4206240"/>
            <a:ext cx="5120640" cy="502920"/>
          </a:xfrm>
          <a:prstGeom prst="rect">
            <a:avLst/>
          </a:prstGeom>
          <a:noFill/>
          <a:ln/>
        </p:spPr>
        <p:txBody>
          <a:bodyPr wrap="square" lIns="0" tIns="0" rIns="0" bIns="0" rtlCol="0" anchor="ctr"/>
          <a:lstStyle/>
          <a:p>
            <a:pPr indent="0" marL="0">
              <a:buNone/>
            </a:pPr>
            <a:r>
              <a:rPr lang="en-US" sz="2400" b="1" dirty="0">
                <a:solidFill>
                  <a:srgbClr val="1D1D1F"/>
                </a:solidFill>
                <a:latin typeface="Arial" pitchFamily="34" charset="0"/>
                <a:ea typeface="Arial" pitchFamily="34" charset="-122"/>
                <a:cs typeface="Arial" pitchFamily="34" charset="-120"/>
              </a:rPr>
              <a:t>Best experiences</a:t>
            </a:r>
            <a:endParaRPr lang="en-US" sz="2400" dirty="0"/>
          </a:p>
        </p:txBody>
      </p:sp>
      <p:sp>
        <p:nvSpPr>
          <p:cNvPr id="10" name="Text 8"/>
          <p:cNvSpPr/>
          <p:nvPr/>
        </p:nvSpPr>
        <p:spPr>
          <a:xfrm>
            <a:off x="6309360" y="4709160"/>
            <a:ext cx="5120640" cy="777240"/>
          </a:xfrm>
          <a:prstGeom prst="rect">
            <a:avLst/>
          </a:prstGeom>
          <a:noFill/>
          <a:ln/>
        </p:spPr>
        <p:txBody>
          <a:bodyPr wrap="square" lIns="0" tIns="0" rIns="0" bIns="0" rtlCol="0" anchor="ctr"/>
          <a:lstStyle/>
          <a:p>
            <a:pPr indent="0" marL="0">
              <a:lnSpc>
                <a:spcPct val="115000"/>
              </a:lnSpc>
              <a:buNone/>
            </a:pPr>
            <a:r>
              <a:rPr lang="en-US" sz="1350" dirty="0">
                <a:solidFill>
                  <a:srgbClr val="6E6E73"/>
                </a:solidFill>
                <a:latin typeface="Arial" pitchFamily="34" charset="0"/>
                <a:ea typeface="Arial" pitchFamily="34" charset="-122"/>
                <a:cs typeface="Arial" pitchFamily="34" charset="-120"/>
              </a:rPr>
              <a:t>your stated formula. An owned agent is the most personal experience there is.</a:t>
            </a:r>
            <a:endParaRPr lang="en-US" sz="1350" dirty="0"/>
          </a:p>
        </p:txBody>
      </p:sp>
      <p:sp>
        <p:nvSpPr>
          <p:cNvPr id="11" name="Text 9"/>
          <p:cNvSpPr/>
          <p:nvPr/>
        </p:nvSpPr>
        <p:spPr>
          <a:xfrm>
            <a:off x="777240" y="5989320"/>
            <a:ext cx="10637215" cy="274320"/>
          </a:xfrm>
          <a:prstGeom prst="rect">
            <a:avLst/>
          </a:prstGeom>
          <a:noFill/>
          <a:ln/>
        </p:spPr>
        <p:txBody>
          <a:bodyPr wrap="square" lIns="0" tIns="0" rIns="0" bIns="0" rtlCol="0" anchor="ctr"/>
          <a:lstStyle/>
          <a:p>
            <a:pPr indent="0" marL="0">
              <a:buNone/>
            </a:pPr>
            <a:r>
              <a:rPr lang="en-US" sz="950" i="1" dirty="0">
                <a:solidFill>
                  <a:srgbClr val="6E6E73"/>
                </a:solidFill>
                <a:latin typeface="Arial" pitchFamily="34" charset="0"/>
                <a:ea typeface="Arial" pitchFamily="34" charset="-122"/>
                <a:cs typeface="Arial" pitchFamily="34" charset="-120"/>
              </a:rPr>
              <a:t>Source: T-Mobile Q1 2026 results and earnings call (reported April 2026).</a:t>
            </a:r>
            <a:endParaRPr lang="en-US" sz="950" dirty="0"/>
          </a:p>
        </p:txBody>
      </p:sp>
      <p:sp>
        <p:nvSpPr>
          <p:cNvPr id="12" name="Text 10"/>
          <p:cNvSpPr/>
          <p:nvPr/>
        </p:nvSpPr>
        <p:spPr>
          <a:xfrm>
            <a:off x="777240" y="6400800"/>
            <a:ext cx="7315200" cy="274320"/>
          </a:xfrm>
          <a:prstGeom prst="rect">
            <a:avLst/>
          </a:prstGeom>
          <a:noFill/>
          <a:ln/>
        </p:spPr>
        <p:txBody>
          <a:bodyPr wrap="square" lIns="0" tIns="0" rIns="0" bIns="0" rtlCol="0" anchor="ctr"/>
          <a:lstStyle/>
          <a:p>
            <a:pPr indent="0" marL="0">
              <a:buNone/>
            </a:pPr>
            <a:r>
              <a:rPr lang="en-US" sz="900" dirty="0">
                <a:solidFill>
                  <a:srgbClr val="6E6E73"/>
                </a:solidFill>
                <a:latin typeface="Arial" pitchFamily="34" charset="0"/>
                <a:ea typeface="Arial" pitchFamily="34" charset="-122"/>
                <a:cs typeface="Arial" pitchFamily="34" charset="-120"/>
              </a:rPr>
              <a:t>Confidential draft for partner discussion. Not an offer.</a:t>
            </a:r>
            <a:endParaRPr lang="en-US" sz="900" dirty="0"/>
          </a:p>
        </p:txBody>
      </p:sp>
      <p:sp>
        <p:nvSpPr>
          <p:cNvPr id="13" name="Text 11"/>
          <p:cNvSpPr/>
          <p:nvPr/>
        </p:nvSpPr>
        <p:spPr>
          <a:xfrm>
            <a:off x="7756855" y="6400800"/>
            <a:ext cx="3657600" cy="274320"/>
          </a:xfrm>
          <a:prstGeom prst="rect">
            <a:avLst/>
          </a:prstGeom>
          <a:noFill/>
          <a:ln/>
        </p:spPr>
        <p:txBody>
          <a:bodyPr wrap="square" lIns="0" tIns="0" rIns="0" bIns="0" rtlCol="0" anchor="ctr"/>
          <a:lstStyle/>
          <a:p>
            <a:pPr algn="r" indent="0" marL="0">
              <a:buNone/>
            </a:pPr>
            <a:r>
              <a:rPr lang="en-US" sz="900" dirty="0">
                <a:solidFill>
                  <a:srgbClr val="6E6E73"/>
                </a:solidFill>
                <a:latin typeface="Arial" pitchFamily="34" charset="0"/>
                <a:ea typeface="Arial" pitchFamily="34" charset="-122"/>
                <a:cs typeface="Arial" pitchFamily="34" charset="-120"/>
              </a:rPr>
              <a:t>🤫 One  ·  Hushh Technologies</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BFBFD"/>
        </a:solidFill>
      </p:bgPr>
    </p:bg>
    <p:spTree>
      <p:nvGrpSpPr>
        <p:cNvPr id="1" name=""/>
        <p:cNvGrpSpPr/>
        <p:nvPr/>
      </p:nvGrpSpPr>
      <p:grpSpPr>
        <a:xfrm>
          <a:off x="0" y="0"/>
          <a:ext cx="0" cy="0"/>
          <a:chOff x="0" y="0"/>
          <a:chExt cx="0" cy="0"/>
        </a:xfrm>
      </p:grpSpPr>
      <p:sp>
        <p:nvSpPr>
          <p:cNvPr id="2" name="Text 0"/>
          <p:cNvSpPr/>
          <p:nvPr/>
        </p:nvSpPr>
        <p:spPr>
          <a:xfrm>
            <a:off x="777240" y="548640"/>
            <a:ext cx="10637215" cy="274320"/>
          </a:xfrm>
          <a:prstGeom prst="rect">
            <a:avLst/>
          </a:prstGeom>
          <a:noFill/>
          <a:ln/>
        </p:spPr>
        <p:txBody>
          <a:bodyPr wrap="square" lIns="0" tIns="0" rIns="0" bIns="0" rtlCol="0" anchor="ctr"/>
          <a:lstStyle/>
          <a:p>
            <a:pPr indent="0" marL="0">
              <a:buNone/>
            </a:pPr>
            <a:r>
              <a:rPr lang="en-US" sz="1200" b="1" spc="300" kern="0" dirty="0">
                <a:solidFill>
                  <a:srgbClr val="6E6E73"/>
                </a:solidFill>
                <a:latin typeface="Arial" pitchFamily="34" charset="0"/>
                <a:ea typeface="Arial" pitchFamily="34" charset="-122"/>
                <a:cs typeface="Arial" pitchFamily="34" charset="-120"/>
              </a:rPr>
              <a:t>THE GAP IN THE NUMBER</a:t>
            </a:r>
            <a:endParaRPr lang="en-US" sz="1200" dirty="0"/>
          </a:p>
        </p:txBody>
      </p:sp>
      <p:sp>
        <p:nvSpPr>
          <p:cNvPr id="3" name="Text 1"/>
          <p:cNvSpPr/>
          <p:nvPr/>
        </p:nvSpPr>
        <p:spPr>
          <a:xfrm>
            <a:off x="777240" y="1051560"/>
            <a:ext cx="10637215" cy="1280160"/>
          </a:xfrm>
          <a:prstGeom prst="rect">
            <a:avLst/>
          </a:prstGeom>
          <a:noFill/>
          <a:ln/>
        </p:spPr>
        <p:txBody>
          <a:bodyPr wrap="square" lIns="0" tIns="0" rIns="0" bIns="0" rtlCol="0" anchor="ctr"/>
          <a:lstStyle/>
          <a:p>
            <a:pPr indent="0" marL="0">
              <a:lnSpc>
                <a:spcPct val="105000"/>
              </a:lnSpc>
              <a:buNone/>
            </a:pPr>
            <a:r>
              <a:rPr lang="en-US" sz="3200" b="1" dirty="0">
                <a:solidFill>
                  <a:srgbClr val="1D1D1F"/>
                </a:solidFill>
                <a:latin typeface="Arial" pitchFamily="34" charset="0"/>
                <a:ea typeface="Arial" pitchFamily="34" charset="-122"/>
                <a:cs typeface="Arial" pitchFamily="34" charset="-120"/>
              </a:rPr>
              <a:t>You win on network and value. The most personal experience is still missing.</a:t>
            </a:r>
            <a:endParaRPr lang="en-US" sz="3200" dirty="0"/>
          </a:p>
        </p:txBody>
      </p:sp>
      <p:sp>
        <p:nvSpPr>
          <p:cNvPr id="4" name="Shape 2"/>
          <p:cNvSpPr/>
          <p:nvPr/>
        </p:nvSpPr>
        <p:spPr>
          <a:xfrm>
            <a:off x="777240" y="2779776"/>
            <a:ext cx="164592" cy="164592"/>
          </a:xfrm>
          <a:prstGeom prst="ellipse">
            <a:avLst/>
          </a:prstGeom>
          <a:solidFill>
            <a:srgbClr val="1D1D1F"/>
          </a:solidFill>
          <a:ln/>
        </p:spPr>
      </p:sp>
      <p:sp>
        <p:nvSpPr>
          <p:cNvPr id="5" name="Text 3"/>
          <p:cNvSpPr/>
          <p:nvPr/>
        </p:nvSpPr>
        <p:spPr>
          <a:xfrm>
            <a:off x="1188720" y="2743200"/>
            <a:ext cx="4572000" cy="868680"/>
          </a:xfrm>
          <a:prstGeom prst="rect">
            <a:avLst/>
          </a:prstGeom>
          <a:noFill/>
          <a:ln/>
        </p:spPr>
        <p:txBody>
          <a:bodyPr wrap="square" lIns="0" tIns="0" rIns="0" bIns="0" rtlCol="0" anchor="t"/>
          <a:lstStyle/>
          <a:p>
            <a:pPr indent="0" marL="0">
              <a:lnSpc>
                <a:spcPct val="105000"/>
              </a:lnSpc>
              <a:buNone/>
            </a:pPr>
            <a:r>
              <a:rPr lang="en-US" sz="1600" b="1" dirty="0">
                <a:solidFill>
                  <a:srgbClr val="1D1D1F"/>
                </a:solidFill>
                <a:latin typeface="Arial" pitchFamily="34" charset="0"/>
                <a:ea typeface="Arial" pitchFamily="34" charset="-122"/>
                <a:cs typeface="Arial" pitchFamily="34" charset="-120"/>
              </a:rPr>
              <a:t>Experiences are shared</a:t>
            </a:r>
            <a:endParaRPr lang="en-US" sz="1600" dirty="0"/>
          </a:p>
        </p:txBody>
      </p:sp>
      <p:sp>
        <p:nvSpPr>
          <p:cNvPr id="6" name="Text 4"/>
          <p:cNvSpPr/>
          <p:nvPr/>
        </p:nvSpPr>
        <p:spPr>
          <a:xfrm>
            <a:off x="6080760" y="2743200"/>
            <a:ext cx="5486400" cy="868680"/>
          </a:xfrm>
          <a:prstGeom prst="rect">
            <a:avLst/>
          </a:prstGeom>
          <a:noFill/>
          <a:ln/>
        </p:spPr>
        <p:txBody>
          <a:bodyPr wrap="square" lIns="0" tIns="0" rIns="0" bIns="0" rtlCol="0" anchor="t"/>
          <a:lstStyle/>
          <a:p>
            <a:pPr indent="0" marL="0">
              <a:lnSpc>
                <a:spcPct val="115000"/>
              </a:lnSpc>
              <a:buNone/>
            </a:pPr>
            <a:r>
              <a:rPr lang="en-US" sz="1350" dirty="0">
                <a:solidFill>
                  <a:srgbClr val="6E6E73"/>
                </a:solidFill>
                <a:latin typeface="Arial" pitchFamily="34" charset="0"/>
                <a:ea typeface="Arial" pitchFamily="34" charset="-122"/>
                <a:cs typeface="Arial" pitchFamily="34" charset="-120"/>
              </a:rPr>
              <a:t>Bundled perks run the same content everyone has. Nothing is owned by the customer, or truly personal.</a:t>
            </a:r>
            <a:endParaRPr lang="en-US" sz="1350" dirty="0"/>
          </a:p>
        </p:txBody>
      </p:sp>
      <p:sp>
        <p:nvSpPr>
          <p:cNvPr id="7" name="Shape 5"/>
          <p:cNvSpPr/>
          <p:nvPr/>
        </p:nvSpPr>
        <p:spPr>
          <a:xfrm>
            <a:off x="777240" y="3858768"/>
            <a:ext cx="164592" cy="164592"/>
          </a:xfrm>
          <a:prstGeom prst="ellipse">
            <a:avLst/>
          </a:prstGeom>
          <a:solidFill>
            <a:srgbClr val="1D1D1F"/>
          </a:solidFill>
          <a:ln/>
        </p:spPr>
      </p:sp>
      <p:sp>
        <p:nvSpPr>
          <p:cNvPr id="8" name="Text 6"/>
          <p:cNvSpPr/>
          <p:nvPr/>
        </p:nvSpPr>
        <p:spPr>
          <a:xfrm>
            <a:off x="1188720" y="3822192"/>
            <a:ext cx="4572000" cy="868680"/>
          </a:xfrm>
          <a:prstGeom prst="rect">
            <a:avLst/>
          </a:prstGeom>
          <a:noFill/>
          <a:ln/>
        </p:spPr>
        <p:txBody>
          <a:bodyPr wrap="square" lIns="0" tIns="0" rIns="0" bIns="0" rtlCol="0" anchor="t"/>
          <a:lstStyle/>
          <a:p>
            <a:pPr indent="0" marL="0">
              <a:lnSpc>
                <a:spcPct val="105000"/>
              </a:lnSpc>
              <a:buNone/>
            </a:pPr>
            <a:r>
              <a:rPr lang="en-US" sz="1600" b="1" dirty="0">
                <a:solidFill>
                  <a:srgbClr val="1D1D1F"/>
                </a:solidFill>
                <a:latin typeface="Arial" pitchFamily="34" charset="0"/>
                <a:ea typeface="Arial" pitchFamily="34" charset="-122"/>
                <a:cs typeface="Arial" pitchFamily="34" charset="-120"/>
              </a:rPr>
              <a:t>Edge advantage needs an app</a:t>
            </a:r>
            <a:endParaRPr lang="en-US" sz="1600" dirty="0"/>
          </a:p>
        </p:txBody>
      </p:sp>
      <p:sp>
        <p:nvSpPr>
          <p:cNvPr id="9" name="Text 7"/>
          <p:cNvSpPr/>
          <p:nvPr/>
        </p:nvSpPr>
        <p:spPr>
          <a:xfrm>
            <a:off x="6080760" y="3822192"/>
            <a:ext cx="5486400" cy="868680"/>
          </a:xfrm>
          <a:prstGeom prst="rect">
            <a:avLst/>
          </a:prstGeom>
          <a:noFill/>
          <a:ln/>
        </p:spPr>
        <p:txBody>
          <a:bodyPr wrap="square" lIns="0" tIns="0" rIns="0" bIns="0" rtlCol="0" anchor="t"/>
          <a:lstStyle/>
          <a:p>
            <a:pPr indent="0" marL="0">
              <a:lnSpc>
                <a:spcPct val="115000"/>
              </a:lnSpc>
              <a:buNone/>
            </a:pPr>
            <a:r>
              <a:rPr lang="en-US" sz="1350" dirty="0">
                <a:solidFill>
                  <a:srgbClr val="6E6E73"/>
                </a:solidFill>
                <a:latin typeface="Arial" pitchFamily="34" charset="0"/>
                <a:ea typeface="Arial" pitchFamily="34" charset="-122"/>
                <a:cs typeface="Arial" pitchFamily="34" charset="-120"/>
              </a:rPr>
              <a:t>Your 5G edge is ready for AI inference, but there is no consumer agent that uses it. Agent One is that app.</a:t>
            </a:r>
            <a:endParaRPr lang="en-US" sz="1350" dirty="0"/>
          </a:p>
        </p:txBody>
      </p:sp>
      <p:sp>
        <p:nvSpPr>
          <p:cNvPr id="10" name="Shape 8"/>
          <p:cNvSpPr/>
          <p:nvPr/>
        </p:nvSpPr>
        <p:spPr>
          <a:xfrm>
            <a:off x="777240" y="4937760"/>
            <a:ext cx="164592" cy="164592"/>
          </a:xfrm>
          <a:prstGeom prst="ellipse">
            <a:avLst/>
          </a:prstGeom>
          <a:solidFill>
            <a:srgbClr val="1D1D1F"/>
          </a:solidFill>
          <a:ln/>
        </p:spPr>
      </p:sp>
      <p:sp>
        <p:nvSpPr>
          <p:cNvPr id="11" name="Text 9"/>
          <p:cNvSpPr/>
          <p:nvPr/>
        </p:nvSpPr>
        <p:spPr>
          <a:xfrm>
            <a:off x="1188720" y="4901184"/>
            <a:ext cx="4572000" cy="868680"/>
          </a:xfrm>
          <a:prstGeom prst="rect">
            <a:avLst/>
          </a:prstGeom>
          <a:noFill/>
          <a:ln/>
        </p:spPr>
        <p:txBody>
          <a:bodyPr wrap="square" lIns="0" tIns="0" rIns="0" bIns="0" rtlCol="0" anchor="t"/>
          <a:lstStyle/>
          <a:p>
            <a:pPr indent="0" marL="0">
              <a:lnSpc>
                <a:spcPct val="105000"/>
              </a:lnSpc>
              <a:buNone/>
            </a:pPr>
            <a:r>
              <a:rPr lang="en-US" sz="1600" b="1" dirty="0">
                <a:solidFill>
                  <a:srgbClr val="1D1D1F"/>
                </a:solidFill>
                <a:latin typeface="Arial" pitchFamily="34" charset="0"/>
                <a:ea typeface="Arial" pitchFamily="34" charset="-122"/>
                <a:cs typeface="Arial" pitchFamily="34" charset="-120"/>
              </a:rPr>
              <a:t>Data sits elsewhere</a:t>
            </a:r>
            <a:endParaRPr lang="en-US" sz="1600" dirty="0"/>
          </a:p>
        </p:txBody>
      </p:sp>
      <p:sp>
        <p:nvSpPr>
          <p:cNvPr id="12" name="Text 10"/>
          <p:cNvSpPr/>
          <p:nvPr/>
        </p:nvSpPr>
        <p:spPr>
          <a:xfrm>
            <a:off x="6080760" y="4901184"/>
            <a:ext cx="5486400" cy="868680"/>
          </a:xfrm>
          <a:prstGeom prst="rect">
            <a:avLst/>
          </a:prstGeom>
          <a:noFill/>
          <a:ln/>
        </p:spPr>
        <p:txBody>
          <a:bodyPr wrap="square" lIns="0" tIns="0" rIns="0" bIns="0" rtlCol="0" anchor="t"/>
          <a:lstStyle/>
          <a:p>
            <a:pPr indent="0" marL="0">
              <a:lnSpc>
                <a:spcPct val="115000"/>
              </a:lnSpc>
              <a:buNone/>
            </a:pPr>
            <a:r>
              <a:rPr lang="en-US" sz="1350" dirty="0">
                <a:solidFill>
                  <a:srgbClr val="6E6E73"/>
                </a:solidFill>
                <a:latin typeface="Arial" pitchFamily="34" charset="0"/>
                <a:ea typeface="Arial" pitchFamily="34" charset="-122"/>
                <a:cs typeface="Arial" pitchFamily="34" charset="-120"/>
              </a:rPr>
              <a:t>The customer cannot own, port, or direct their digital life. There is no agent loyal only to them.</a:t>
            </a:r>
            <a:endParaRPr lang="en-US" sz="1350" dirty="0"/>
          </a:p>
        </p:txBody>
      </p:sp>
      <p:sp>
        <p:nvSpPr>
          <p:cNvPr id="13" name="Text 11"/>
          <p:cNvSpPr/>
          <p:nvPr/>
        </p:nvSpPr>
        <p:spPr>
          <a:xfrm>
            <a:off x="777240" y="6400800"/>
            <a:ext cx="7315200" cy="274320"/>
          </a:xfrm>
          <a:prstGeom prst="rect">
            <a:avLst/>
          </a:prstGeom>
          <a:noFill/>
          <a:ln/>
        </p:spPr>
        <p:txBody>
          <a:bodyPr wrap="square" lIns="0" tIns="0" rIns="0" bIns="0" rtlCol="0" anchor="ctr"/>
          <a:lstStyle/>
          <a:p>
            <a:pPr indent="0" marL="0">
              <a:buNone/>
            </a:pPr>
            <a:r>
              <a:rPr lang="en-US" sz="900" dirty="0">
                <a:solidFill>
                  <a:srgbClr val="6E6E73"/>
                </a:solidFill>
                <a:latin typeface="Arial" pitchFamily="34" charset="0"/>
                <a:ea typeface="Arial" pitchFamily="34" charset="-122"/>
                <a:cs typeface="Arial" pitchFamily="34" charset="-120"/>
              </a:rPr>
              <a:t>Confidential draft for partner discussion. Not an offer.</a:t>
            </a:r>
            <a:endParaRPr lang="en-US" sz="900" dirty="0"/>
          </a:p>
        </p:txBody>
      </p:sp>
      <p:sp>
        <p:nvSpPr>
          <p:cNvPr id="14" name="Text 12"/>
          <p:cNvSpPr/>
          <p:nvPr/>
        </p:nvSpPr>
        <p:spPr>
          <a:xfrm>
            <a:off x="7756855" y="6400800"/>
            <a:ext cx="3657600" cy="274320"/>
          </a:xfrm>
          <a:prstGeom prst="rect">
            <a:avLst/>
          </a:prstGeom>
          <a:noFill/>
          <a:ln/>
        </p:spPr>
        <p:txBody>
          <a:bodyPr wrap="square" lIns="0" tIns="0" rIns="0" bIns="0" rtlCol="0" anchor="ctr"/>
          <a:lstStyle/>
          <a:p>
            <a:pPr algn="r" indent="0" marL="0">
              <a:buNone/>
            </a:pPr>
            <a:r>
              <a:rPr lang="en-US" sz="900" dirty="0">
                <a:solidFill>
                  <a:srgbClr val="6E6E73"/>
                </a:solidFill>
                <a:latin typeface="Arial" pitchFamily="34" charset="0"/>
                <a:ea typeface="Arial" pitchFamily="34" charset="-122"/>
                <a:cs typeface="Arial" pitchFamily="34" charset="-120"/>
              </a:rPr>
              <a:t>🤫 One  ·  Hushh Technologies</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BFBFD"/>
        </a:solidFill>
      </p:bgPr>
    </p:bg>
    <p:spTree>
      <p:nvGrpSpPr>
        <p:cNvPr id="1" name=""/>
        <p:cNvGrpSpPr/>
        <p:nvPr/>
      </p:nvGrpSpPr>
      <p:grpSpPr>
        <a:xfrm>
          <a:off x="0" y="0"/>
          <a:ext cx="0" cy="0"/>
          <a:chOff x="0" y="0"/>
          <a:chExt cx="0" cy="0"/>
        </a:xfrm>
      </p:grpSpPr>
      <p:sp>
        <p:nvSpPr>
          <p:cNvPr id="2" name="Text 0"/>
          <p:cNvSpPr/>
          <p:nvPr/>
        </p:nvSpPr>
        <p:spPr>
          <a:xfrm>
            <a:off x="777240" y="548640"/>
            <a:ext cx="10637215" cy="274320"/>
          </a:xfrm>
          <a:prstGeom prst="rect">
            <a:avLst/>
          </a:prstGeom>
          <a:noFill/>
          <a:ln/>
        </p:spPr>
        <p:txBody>
          <a:bodyPr wrap="square" lIns="0" tIns="0" rIns="0" bIns="0" rtlCol="0" anchor="ctr"/>
          <a:lstStyle/>
          <a:p>
            <a:pPr indent="0" marL="0">
              <a:buNone/>
            </a:pPr>
            <a:r>
              <a:rPr lang="en-US" sz="1200" b="1" spc="300" kern="0" dirty="0">
                <a:solidFill>
                  <a:srgbClr val="6E6E73"/>
                </a:solidFill>
                <a:latin typeface="Arial" pitchFamily="34" charset="0"/>
                <a:ea typeface="Arial" pitchFamily="34" charset="-122"/>
                <a:cs typeface="Arial" pitchFamily="34" charset="-120"/>
              </a:rPr>
              <a:t>WHAT ONE ADDS</a:t>
            </a:r>
            <a:endParaRPr lang="en-US" sz="1200" dirty="0"/>
          </a:p>
        </p:txBody>
      </p:sp>
      <p:sp>
        <p:nvSpPr>
          <p:cNvPr id="3" name="Text 1"/>
          <p:cNvSpPr/>
          <p:nvPr/>
        </p:nvSpPr>
        <p:spPr>
          <a:xfrm>
            <a:off x="777240" y="1051560"/>
            <a:ext cx="10637215" cy="1280160"/>
          </a:xfrm>
          <a:prstGeom prst="rect">
            <a:avLst/>
          </a:prstGeom>
          <a:noFill/>
          <a:ln/>
        </p:spPr>
        <p:txBody>
          <a:bodyPr wrap="square" lIns="0" tIns="0" rIns="0" bIns="0" rtlCol="0" anchor="ctr"/>
          <a:lstStyle/>
          <a:p>
            <a:pPr indent="0" marL="0">
              <a:lnSpc>
                <a:spcPct val="105000"/>
              </a:lnSpc>
              <a:buNone/>
            </a:pPr>
            <a:r>
              <a:rPr lang="en-US" sz="3200" b="1" dirty="0">
                <a:solidFill>
                  <a:srgbClr val="1D1D1F"/>
                </a:solidFill>
                <a:latin typeface="Arial" pitchFamily="34" charset="0"/>
                <a:ea typeface="Arial" pitchFamily="34" charset="-122"/>
                <a:cs typeface="Arial" pitchFamily="34" charset="-120"/>
              </a:rPr>
              <a:t>An owned agent that runs on your edge and lifts ARPA.</a:t>
            </a:r>
            <a:endParaRPr lang="en-US" sz="3200" dirty="0"/>
          </a:p>
        </p:txBody>
      </p:sp>
      <p:sp>
        <p:nvSpPr>
          <p:cNvPr id="4" name="Shape 2"/>
          <p:cNvSpPr/>
          <p:nvPr/>
        </p:nvSpPr>
        <p:spPr>
          <a:xfrm>
            <a:off x="777240" y="2743200"/>
            <a:ext cx="3362858" cy="2606040"/>
          </a:xfrm>
          <a:prstGeom prst="roundRect">
            <a:avLst>
              <a:gd name="adj" fmla="val 2807"/>
            </a:avLst>
          </a:prstGeom>
          <a:solidFill>
            <a:srgbClr val="F5F5F7"/>
          </a:solidFill>
          <a:ln/>
          <a:effectLst>
            <a:outerShdw sx="100000" sy="100000" kx="0" ky="0" algn="bl" rotWithShape="0" blurRad="114300" dist="38100" dir="5400000">
              <a:srgbClr val="000000">
                <a:alpha val="8000"/>
              </a:srgbClr>
            </a:outerShdw>
          </a:effectLst>
        </p:spPr>
      </p:sp>
      <p:sp>
        <p:nvSpPr>
          <p:cNvPr id="5" name="Text 3"/>
          <p:cNvSpPr/>
          <p:nvPr/>
        </p:nvSpPr>
        <p:spPr>
          <a:xfrm>
            <a:off x="1069848" y="3035808"/>
            <a:ext cx="2777642" cy="685800"/>
          </a:xfrm>
          <a:prstGeom prst="rect">
            <a:avLst/>
          </a:prstGeom>
          <a:noFill/>
          <a:ln/>
        </p:spPr>
        <p:txBody>
          <a:bodyPr wrap="square" lIns="0" tIns="0" rIns="0" bIns="0" rtlCol="0" anchor="ctr"/>
          <a:lstStyle/>
          <a:p>
            <a:pPr indent="0" marL="0">
              <a:lnSpc>
                <a:spcPct val="100000"/>
              </a:lnSpc>
              <a:buNone/>
            </a:pPr>
            <a:r>
              <a:rPr lang="en-US" sz="1800" b="1" dirty="0">
                <a:solidFill>
                  <a:srgbClr val="1D1D1F"/>
                </a:solidFill>
                <a:latin typeface="Arial" pitchFamily="34" charset="0"/>
                <a:ea typeface="Arial" pitchFamily="34" charset="-122"/>
                <a:cs typeface="Arial" pitchFamily="34" charset="-120"/>
              </a:rPr>
              <a:t>Owned, so it sticks</a:t>
            </a:r>
            <a:endParaRPr lang="en-US" sz="1800" dirty="0"/>
          </a:p>
        </p:txBody>
      </p:sp>
      <p:sp>
        <p:nvSpPr>
          <p:cNvPr id="6" name="Text 4"/>
          <p:cNvSpPr/>
          <p:nvPr/>
        </p:nvSpPr>
        <p:spPr>
          <a:xfrm>
            <a:off x="1069848" y="3767328"/>
            <a:ext cx="2777642" cy="1371600"/>
          </a:xfrm>
          <a:prstGeom prst="rect">
            <a:avLst/>
          </a:prstGeom>
          <a:noFill/>
          <a:ln/>
        </p:spPr>
        <p:txBody>
          <a:bodyPr wrap="square" lIns="0" tIns="0" rIns="0" bIns="0" rtlCol="0" anchor="ctr"/>
          <a:lstStyle/>
          <a:p>
            <a:pPr indent="0" marL="0">
              <a:lnSpc>
                <a:spcPct val="120000"/>
              </a:lnSpc>
              <a:buNone/>
            </a:pPr>
            <a:r>
              <a:rPr lang="en-US" sz="1350" dirty="0">
                <a:solidFill>
                  <a:srgbClr val="6E6E73"/>
                </a:solidFill>
                <a:latin typeface="Arial" pitchFamily="34" charset="0"/>
                <a:ea typeface="Arial" pitchFamily="34" charset="-122"/>
                <a:cs typeface="Arial" pitchFamily="34" charset="-120"/>
              </a:rPr>
              <a:t>Agent One gives the customer an agent and data they own. Leaving means losing something personal.</a:t>
            </a:r>
            <a:endParaRPr lang="en-US" sz="1350" dirty="0"/>
          </a:p>
        </p:txBody>
      </p:sp>
      <p:sp>
        <p:nvSpPr>
          <p:cNvPr id="7" name="Shape 5"/>
          <p:cNvSpPr/>
          <p:nvPr/>
        </p:nvSpPr>
        <p:spPr>
          <a:xfrm>
            <a:off x="4414418" y="2743200"/>
            <a:ext cx="3362858" cy="2606040"/>
          </a:xfrm>
          <a:prstGeom prst="roundRect">
            <a:avLst>
              <a:gd name="adj" fmla="val 2807"/>
            </a:avLst>
          </a:prstGeom>
          <a:solidFill>
            <a:srgbClr val="F5F5F7"/>
          </a:solidFill>
          <a:ln/>
          <a:effectLst>
            <a:outerShdw sx="100000" sy="100000" kx="0" ky="0" algn="bl" rotWithShape="0" blurRad="114300" dist="38100" dir="5400000">
              <a:srgbClr val="000000">
                <a:alpha val="8000"/>
              </a:srgbClr>
            </a:outerShdw>
          </a:effectLst>
        </p:spPr>
      </p:sp>
      <p:sp>
        <p:nvSpPr>
          <p:cNvPr id="8" name="Text 6"/>
          <p:cNvSpPr/>
          <p:nvPr/>
        </p:nvSpPr>
        <p:spPr>
          <a:xfrm>
            <a:off x="4707026" y="3035808"/>
            <a:ext cx="2777642" cy="685800"/>
          </a:xfrm>
          <a:prstGeom prst="rect">
            <a:avLst/>
          </a:prstGeom>
          <a:noFill/>
          <a:ln/>
        </p:spPr>
        <p:txBody>
          <a:bodyPr wrap="square" lIns="0" tIns="0" rIns="0" bIns="0" rtlCol="0" anchor="ctr"/>
          <a:lstStyle/>
          <a:p>
            <a:pPr indent="0" marL="0">
              <a:lnSpc>
                <a:spcPct val="100000"/>
              </a:lnSpc>
              <a:buNone/>
            </a:pPr>
            <a:r>
              <a:rPr lang="en-US" sz="1800" b="1" dirty="0">
                <a:solidFill>
                  <a:srgbClr val="1D1D1F"/>
                </a:solidFill>
                <a:latin typeface="Arial" pitchFamily="34" charset="0"/>
                <a:ea typeface="Arial" pitchFamily="34" charset="-122"/>
                <a:cs typeface="Arial" pitchFamily="34" charset="-120"/>
              </a:rPr>
              <a:t>Runs on your 5G edge</a:t>
            </a:r>
            <a:endParaRPr lang="en-US" sz="1800" dirty="0"/>
          </a:p>
        </p:txBody>
      </p:sp>
      <p:sp>
        <p:nvSpPr>
          <p:cNvPr id="9" name="Text 7"/>
          <p:cNvSpPr/>
          <p:nvPr/>
        </p:nvSpPr>
        <p:spPr>
          <a:xfrm>
            <a:off x="4707026" y="3767328"/>
            <a:ext cx="2777642" cy="1371600"/>
          </a:xfrm>
          <a:prstGeom prst="rect">
            <a:avLst/>
          </a:prstGeom>
          <a:noFill/>
          <a:ln/>
        </p:spPr>
        <p:txBody>
          <a:bodyPr wrap="square" lIns="0" tIns="0" rIns="0" bIns="0" rtlCol="0" anchor="ctr"/>
          <a:lstStyle/>
          <a:p>
            <a:pPr indent="0" marL="0">
              <a:lnSpc>
                <a:spcPct val="120000"/>
              </a:lnSpc>
              <a:buNone/>
            </a:pPr>
            <a:r>
              <a:rPr lang="en-US" sz="1350" dirty="0">
                <a:solidFill>
                  <a:srgbClr val="6E6E73"/>
                </a:solidFill>
                <a:latin typeface="Arial" pitchFamily="34" charset="0"/>
                <a:ea typeface="Arial" pitchFamily="34" charset="-122"/>
                <a:cs typeface="Arial" pitchFamily="34" charset="-120"/>
              </a:rPr>
              <a:t>Agent One's edge inference uses exactly the 5G advantage you are building. A reason it matters.</a:t>
            </a:r>
            <a:endParaRPr lang="en-US" sz="1350" dirty="0"/>
          </a:p>
        </p:txBody>
      </p:sp>
      <p:sp>
        <p:nvSpPr>
          <p:cNvPr id="10" name="Shape 8"/>
          <p:cNvSpPr/>
          <p:nvPr/>
        </p:nvSpPr>
        <p:spPr>
          <a:xfrm>
            <a:off x="8051597" y="2743200"/>
            <a:ext cx="3362858" cy="2606040"/>
          </a:xfrm>
          <a:prstGeom prst="roundRect">
            <a:avLst>
              <a:gd name="adj" fmla="val 2807"/>
            </a:avLst>
          </a:prstGeom>
          <a:solidFill>
            <a:srgbClr val="F5F5F7"/>
          </a:solidFill>
          <a:ln/>
          <a:effectLst>
            <a:outerShdw sx="100000" sy="100000" kx="0" ky="0" algn="bl" rotWithShape="0" blurRad="114300" dist="38100" dir="5400000">
              <a:srgbClr val="000000">
                <a:alpha val="8000"/>
              </a:srgbClr>
            </a:outerShdw>
          </a:effectLst>
        </p:spPr>
      </p:sp>
      <p:sp>
        <p:nvSpPr>
          <p:cNvPr id="11" name="Text 9"/>
          <p:cNvSpPr/>
          <p:nvPr/>
        </p:nvSpPr>
        <p:spPr>
          <a:xfrm>
            <a:off x="8344205" y="3035808"/>
            <a:ext cx="2777642" cy="685800"/>
          </a:xfrm>
          <a:prstGeom prst="rect">
            <a:avLst/>
          </a:prstGeom>
          <a:noFill/>
          <a:ln/>
        </p:spPr>
        <p:txBody>
          <a:bodyPr wrap="square" lIns="0" tIns="0" rIns="0" bIns="0" rtlCol="0" anchor="ctr"/>
          <a:lstStyle/>
          <a:p>
            <a:pPr indent="0" marL="0">
              <a:lnSpc>
                <a:spcPct val="100000"/>
              </a:lnSpc>
              <a:buNone/>
            </a:pPr>
            <a:r>
              <a:rPr lang="en-US" sz="1800" b="1" dirty="0">
                <a:solidFill>
                  <a:srgbClr val="1D1D1F"/>
                </a:solidFill>
                <a:latin typeface="Arial" pitchFamily="34" charset="0"/>
                <a:ea typeface="Arial" pitchFamily="34" charset="-122"/>
                <a:cs typeface="Arial" pitchFamily="34" charset="-120"/>
              </a:rPr>
              <a:t>Lifts ARPA</a:t>
            </a:r>
            <a:endParaRPr lang="en-US" sz="1800" dirty="0"/>
          </a:p>
        </p:txBody>
      </p:sp>
      <p:sp>
        <p:nvSpPr>
          <p:cNvPr id="12" name="Text 10"/>
          <p:cNvSpPr/>
          <p:nvPr/>
        </p:nvSpPr>
        <p:spPr>
          <a:xfrm>
            <a:off x="8344205" y="3767328"/>
            <a:ext cx="2777642" cy="1371600"/>
          </a:xfrm>
          <a:prstGeom prst="rect">
            <a:avLst/>
          </a:prstGeom>
          <a:noFill/>
          <a:ln/>
        </p:spPr>
        <p:txBody>
          <a:bodyPr wrap="square" lIns="0" tIns="0" rIns="0" bIns="0" rtlCol="0" anchor="ctr"/>
          <a:lstStyle/>
          <a:p>
            <a:pPr indent="0" marL="0">
              <a:lnSpc>
                <a:spcPct val="120000"/>
              </a:lnSpc>
              <a:buNone/>
            </a:pPr>
            <a:r>
              <a:rPr lang="en-US" sz="1350" dirty="0">
                <a:solidFill>
                  <a:srgbClr val="6E6E73"/>
                </a:solidFill>
                <a:latin typeface="Arial" pitchFamily="34" charset="0"/>
                <a:ea typeface="Arial" pitchFamily="34" charset="-122"/>
                <a:cs typeface="Arial" pitchFamily="34" charset="-120"/>
              </a:rPr>
              <a:t>A premium, owned service that deepens the account, the relationship you are paid to grow.</a:t>
            </a:r>
            <a:endParaRPr lang="en-US" sz="1350" dirty="0"/>
          </a:p>
        </p:txBody>
      </p:sp>
      <p:sp>
        <p:nvSpPr>
          <p:cNvPr id="13" name="Text 11"/>
          <p:cNvSpPr/>
          <p:nvPr/>
        </p:nvSpPr>
        <p:spPr>
          <a:xfrm>
            <a:off x="777240" y="6400800"/>
            <a:ext cx="7315200" cy="274320"/>
          </a:xfrm>
          <a:prstGeom prst="rect">
            <a:avLst/>
          </a:prstGeom>
          <a:noFill/>
          <a:ln/>
        </p:spPr>
        <p:txBody>
          <a:bodyPr wrap="square" lIns="0" tIns="0" rIns="0" bIns="0" rtlCol="0" anchor="ctr"/>
          <a:lstStyle/>
          <a:p>
            <a:pPr indent="0" marL="0">
              <a:buNone/>
            </a:pPr>
            <a:r>
              <a:rPr lang="en-US" sz="900" dirty="0">
                <a:solidFill>
                  <a:srgbClr val="6E6E73"/>
                </a:solidFill>
                <a:latin typeface="Arial" pitchFamily="34" charset="0"/>
                <a:ea typeface="Arial" pitchFamily="34" charset="-122"/>
                <a:cs typeface="Arial" pitchFamily="34" charset="-120"/>
              </a:rPr>
              <a:t>Confidential draft for partner discussion. Not an offer.</a:t>
            </a:r>
            <a:endParaRPr lang="en-US" sz="900" dirty="0"/>
          </a:p>
        </p:txBody>
      </p:sp>
      <p:sp>
        <p:nvSpPr>
          <p:cNvPr id="14" name="Text 12"/>
          <p:cNvSpPr/>
          <p:nvPr/>
        </p:nvSpPr>
        <p:spPr>
          <a:xfrm>
            <a:off x="7756855" y="6400800"/>
            <a:ext cx="3657600" cy="274320"/>
          </a:xfrm>
          <a:prstGeom prst="rect">
            <a:avLst/>
          </a:prstGeom>
          <a:noFill/>
          <a:ln/>
        </p:spPr>
        <p:txBody>
          <a:bodyPr wrap="square" lIns="0" tIns="0" rIns="0" bIns="0" rtlCol="0" anchor="ctr"/>
          <a:lstStyle/>
          <a:p>
            <a:pPr algn="r" indent="0" marL="0">
              <a:buNone/>
            </a:pPr>
            <a:r>
              <a:rPr lang="en-US" sz="900" dirty="0">
                <a:solidFill>
                  <a:srgbClr val="6E6E73"/>
                </a:solidFill>
                <a:latin typeface="Arial" pitchFamily="34" charset="0"/>
                <a:ea typeface="Arial" pitchFamily="34" charset="-122"/>
                <a:cs typeface="Arial" pitchFamily="34" charset="-120"/>
              </a:rPr>
              <a:t>🤫 One  ·  Hushh Technologies</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BFBFD"/>
        </a:solidFill>
      </p:bgPr>
    </p:bg>
    <p:spTree>
      <p:nvGrpSpPr>
        <p:cNvPr id="1" name=""/>
        <p:cNvGrpSpPr/>
        <p:nvPr/>
      </p:nvGrpSpPr>
      <p:grpSpPr>
        <a:xfrm>
          <a:off x="0" y="0"/>
          <a:ext cx="0" cy="0"/>
          <a:chOff x="0" y="0"/>
          <a:chExt cx="0" cy="0"/>
        </a:xfrm>
      </p:grpSpPr>
      <p:sp>
        <p:nvSpPr>
          <p:cNvPr id="2" name="Text 0"/>
          <p:cNvSpPr/>
          <p:nvPr/>
        </p:nvSpPr>
        <p:spPr>
          <a:xfrm>
            <a:off x="777240" y="548640"/>
            <a:ext cx="10637215" cy="274320"/>
          </a:xfrm>
          <a:prstGeom prst="rect">
            <a:avLst/>
          </a:prstGeom>
          <a:noFill/>
          <a:ln/>
        </p:spPr>
        <p:txBody>
          <a:bodyPr wrap="square" lIns="0" tIns="0" rIns="0" bIns="0" rtlCol="0" anchor="ctr"/>
          <a:lstStyle/>
          <a:p>
            <a:pPr indent="0" marL="0">
              <a:buNone/>
            </a:pPr>
            <a:r>
              <a:rPr lang="en-US" sz="1200" b="1" spc="300" kern="0" dirty="0">
                <a:solidFill>
                  <a:srgbClr val="6E6E73"/>
                </a:solidFill>
                <a:latin typeface="Arial" pitchFamily="34" charset="0"/>
                <a:ea typeface="Arial" pitchFamily="34" charset="-122"/>
                <a:cs typeface="Arial" pitchFamily="34" charset="-120"/>
              </a:rPr>
              <a:t>ILLUSTRATIVE MATH</a:t>
            </a:r>
            <a:endParaRPr lang="en-US" sz="1200" dirty="0"/>
          </a:p>
        </p:txBody>
      </p:sp>
      <p:sp>
        <p:nvSpPr>
          <p:cNvPr id="3" name="Text 1"/>
          <p:cNvSpPr/>
          <p:nvPr/>
        </p:nvSpPr>
        <p:spPr>
          <a:xfrm>
            <a:off x="777240" y="1051560"/>
            <a:ext cx="7315200" cy="822960"/>
          </a:xfrm>
          <a:prstGeom prst="rect">
            <a:avLst/>
          </a:prstGeom>
          <a:noFill/>
          <a:ln/>
        </p:spPr>
        <p:txBody>
          <a:bodyPr wrap="square" lIns="0" tIns="0" rIns="0" bIns="0" rtlCol="0" anchor="ctr"/>
          <a:lstStyle/>
          <a:p>
            <a:pPr indent="0" marL="0">
              <a:lnSpc>
                <a:spcPct val="100000"/>
              </a:lnSpc>
              <a:buNone/>
            </a:pPr>
            <a:r>
              <a:rPr lang="en-US" sz="2800" b="1" dirty="0">
                <a:solidFill>
                  <a:srgbClr val="1D1D1F"/>
                </a:solidFill>
                <a:latin typeface="Arial" pitchFamily="34" charset="0"/>
                <a:ea typeface="Arial" pitchFamily="34" charset="-122"/>
                <a:cs typeface="Arial" pitchFamily="34" charset="-120"/>
              </a:rPr>
              <a:t>What an Agent One attach can add, per 1,000 lines.</a:t>
            </a:r>
            <a:endParaRPr lang="en-US" sz="2800" dirty="0"/>
          </a:p>
        </p:txBody>
      </p:sp>
      <p:sp>
        <p:nvSpPr>
          <p:cNvPr id="4" name="Shape 2"/>
          <p:cNvSpPr/>
          <p:nvPr/>
        </p:nvSpPr>
        <p:spPr>
          <a:xfrm>
            <a:off x="9128455" y="502920"/>
            <a:ext cx="2286000" cy="411480"/>
          </a:xfrm>
          <a:prstGeom prst="roundRect">
            <a:avLst>
              <a:gd name="adj" fmla="val 13333"/>
            </a:avLst>
          </a:prstGeom>
          <a:solidFill>
            <a:srgbClr val="1D1D1F"/>
          </a:solidFill>
          <a:ln/>
        </p:spPr>
      </p:sp>
      <p:sp>
        <p:nvSpPr>
          <p:cNvPr id="5" name="Text 3"/>
          <p:cNvSpPr/>
          <p:nvPr/>
        </p:nvSpPr>
        <p:spPr>
          <a:xfrm>
            <a:off x="9128455" y="502920"/>
            <a:ext cx="2286000" cy="411480"/>
          </a:xfrm>
          <a:prstGeom prst="rect">
            <a:avLst/>
          </a:prstGeom>
          <a:noFill/>
          <a:ln/>
        </p:spPr>
        <p:txBody>
          <a:bodyPr wrap="square" lIns="0" tIns="0" rIns="0" bIns="0" rtlCol="0" anchor="ctr"/>
          <a:lstStyle/>
          <a:p>
            <a:pPr algn="ctr" indent="0" marL="0">
              <a:buNone/>
            </a:pPr>
            <a:r>
              <a:rPr lang="en-US" sz="1200" b="1" spc="200" kern="0" dirty="0">
                <a:solidFill>
                  <a:srgbClr val="FBFBFD"/>
                </a:solidFill>
                <a:latin typeface="Arial" pitchFamily="34" charset="0"/>
                <a:ea typeface="Arial" pitchFamily="34" charset="-122"/>
                <a:cs typeface="Arial" pitchFamily="34" charset="-120"/>
              </a:rPr>
              <a:t>ILLUSTRATIVE</a:t>
            </a:r>
            <a:endParaRPr lang="en-US" sz="1200" dirty="0"/>
          </a:p>
        </p:txBody>
      </p:sp>
      <p:graphicFrame>
        <p:nvGraphicFramePr>
          <p:cNvPr id="6" name="Chart 0" descr=""/>
          <p:cNvGraphicFramePr/>
          <p:nvPr/>
        </p:nvGraphicFramePr>
        <p:xfrm>
          <a:off x="777240" y="2148840"/>
          <a:ext cx="6766560" cy="3337560"/>
        </p:xfrm>
        <a:graphic xmlns:a="http://schemas.openxmlformats.org/drawingml/2006/main">
          <a:graphicData uri="http://schemas.openxmlformats.org/drawingml/2006/chart">
            <c:chart xmlns:c="http://schemas.openxmlformats.org/drawingml/2006/chart" r:id="rId1"/>
          </a:graphicData>
        </a:graphic>
      </p:graphicFrame>
      <p:sp>
        <p:nvSpPr>
          <p:cNvPr id="7" name="Text 4"/>
          <p:cNvSpPr/>
          <p:nvPr/>
        </p:nvSpPr>
        <p:spPr>
          <a:xfrm>
            <a:off x="7863840" y="2377440"/>
            <a:ext cx="3550615" cy="2743200"/>
          </a:xfrm>
          <a:prstGeom prst="rect">
            <a:avLst/>
          </a:prstGeom>
          <a:noFill/>
          <a:ln/>
        </p:spPr>
        <p:txBody>
          <a:bodyPr wrap="square" lIns="0" tIns="0" rIns="0" bIns="0" rtlCol="0" anchor="ctr"/>
          <a:lstStyle/>
          <a:p>
            <a:pPr indent="0" marL="0">
              <a:lnSpc>
                <a:spcPct val="125000"/>
              </a:lnSpc>
              <a:spcAft>
                <a:spcPts val="600"/>
              </a:spcAft>
              <a:buNone/>
            </a:pPr>
            <a:r>
              <a:rPr lang="en-US" sz="1300" b="1" dirty="0">
                <a:solidFill>
                  <a:srgbClr val="6E6E73"/>
                </a:solidFill>
                <a:latin typeface="Arial" pitchFamily="34" charset="0"/>
                <a:ea typeface="Arial" pitchFamily="34" charset="-122"/>
                <a:cs typeface="Arial" pitchFamily="34" charset="-120"/>
              </a:rPr>
              <a:t>Model only, not a forecast.</a:t>
            </a:r>
            <a:endParaRPr lang="en-US" sz="1300" dirty="0"/>
          </a:p>
          <a:p>
            <a:pPr indent="0" marL="0">
              <a:lnSpc>
                <a:spcPct val="125000"/>
              </a:lnSpc>
              <a:buNone/>
            </a:pPr>
            <a:r>
              <a:rPr lang="en-US" sz="1300" dirty="0">
                <a:solidFill>
                  <a:srgbClr val="6E6E73"/>
                </a:solidFill>
                <a:latin typeface="Arial" pitchFamily="34" charset="0"/>
                <a:ea typeface="Arial" pitchFamily="34" charset="-122"/>
                <a:cs typeface="Arial" pitchFamily="34" charset="-120"/>
              </a:rPr>
              <a:t>Hypothetical attach rate × published 🤫 Agent One price of $69.69/mo. Excludes revenue share and churn. ARPA and retention lift are strategic, not modeled here. Carrier economics differ and are set by a partner agreement.</a:t>
            </a:r>
            <a:endParaRPr lang="en-US" sz="1300" dirty="0"/>
          </a:p>
        </p:txBody>
      </p:sp>
      <p:sp>
        <p:nvSpPr>
          <p:cNvPr id="8" name="Text 5"/>
          <p:cNvSpPr/>
          <p:nvPr/>
        </p:nvSpPr>
        <p:spPr>
          <a:xfrm>
            <a:off x="777240" y="6400800"/>
            <a:ext cx="7315200" cy="274320"/>
          </a:xfrm>
          <a:prstGeom prst="rect">
            <a:avLst/>
          </a:prstGeom>
          <a:noFill/>
          <a:ln/>
        </p:spPr>
        <p:txBody>
          <a:bodyPr wrap="square" lIns="0" tIns="0" rIns="0" bIns="0" rtlCol="0" anchor="ctr"/>
          <a:lstStyle/>
          <a:p>
            <a:pPr indent="0" marL="0">
              <a:buNone/>
            </a:pPr>
            <a:r>
              <a:rPr lang="en-US" sz="900" dirty="0">
                <a:solidFill>
                  <a:srgbClr val="6E6E73"/>
                </a:solidFill>
                <a:latin typeface="Arial" pitchFamily="34" charset="0"/>
                <a:ea typeface="Arial" pitchFamily="34" charset="-122"/>
                <a:cs typeface="Arial" pitchFamily="34" charset="-120"/>
              </a:rPr>
              <a:t>Confidential draft for partner discussion. Not an offer.</a:t>
            </a:r>
            <a:endParaRPr lang="en-US" sz="900" dirty="0"/>
          </a:p>
        </p:txBody>
      </p:sp>
      <p:sp>
        <p:nvSpPr>
          <p:cNvPr id="9" name="Text 6"/>
          <p:cNvSpPr/>
          <p:nvPr/>
        </p:nvSpPr>
        <p:spPr>
          <a:xfrm>
            <a:off x="7756855" y="6400800"/>
            <a:ext cx="3657600" cy="274320"/>
          </a:xfrm>
          <a:prstGeom prst="rect">
            <a:avLst/>
          </a:prstGeom>
          <a:noFill/>
          <a:ln/>
        </p:spPr>
        <p:txBody>
          <a:bodyPr wrap="square" lIns="0" tIns="0" rIns="0" bIns="0" rtlCol="0" anchor="ctr"/>
          <a:lstStyle/>
          <a:p>
            <a:pPr algn="r" indent="0" marL="0">
              <a:buNone/>
            </a:pPr>
            <a:r>
              <a:rPr lang="en-US" sz="900" dirty="0">
                <a:solidFill>
                  <a:srgbClr val="6E6E73"/>
                </a:solidFill>
                <a:latin typeface="Arial" pitchFamily="34" charset="0"/>
                <a:ea typeface="Arial" pitchFamily="34" charset="-122"/>
                <a:cs typeface="Arial" pitchFamily="34" charset="-120"/>
              </a:rPr>
              <a:t>🤫 One  ·  Hushh Technologies</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BFBFD"/>
        </a:solidFill>
      </p:bgPr>
    </p:bg>
    <p:spTree>
      <p:nvGrpSpPr>
        <p:cNvPr id="1" name=""/>
        <p:cNvGrpSpPr/>
        <p:nvPr/>
      </p:nvGrpSpPr>
      <p:grpSpPr>
        <a:xfrm>
          <a:off x="0" y="0"/>
          <a:ext cx="0" cy="0"/>
          <a:chOff x="0" y="0"/>
          <a:chExt cx="0" cy="0"/>
        </a:xfrm>
      </p:grpSpPr>
      <p:sp>
        <p:nvSpPr>
          <p:cNvPr id="2" name="Text 0"/>
          <p:cNvSpPr/>
          <p:nvPr/>
        </p:nvSpPr>
        <p:spPr>
          <a:xfrm>
            <a:off x="777240" y="548640"/>
            <a:ext cx="10637215" cy="274320"/>
          </a:xfrm>
          <a:prstGeom prst="rect">
            <a:avLst/>
          </a:prstGeom>
          <a:noFill/>
          <a:ln/>
        </p:spPr>
        <p:txBody>
          <a:bodyPr wrap="square" lIns="0" tIns="0" rIns="0" bIns="0" rtlCol="0" anchor="ctr"/>
          <a:lstStyle/>
          <a:p>
            <a:pPr indent="0" marL="0">
              <a:buNone/>
            </a:pPr>
            <a:r>
              <a:rPr lang="en-US" sz="1200" b="1" spc="300" kern="0" dirty="0">
                <a:solidFill>
                  <a:srgbClr val="6E6E73"/>
                </a:solidFill>
                <a:latin typeface="Arial" pitchFamily="34" charset="0"/>
                <a:ea typeface="Arial" pitchFamily="34" charset="-122"/>
                <a:cs typeface="Arial" pitchFamily="34" charset="-120"/>
              </a:rPr>
              <a:t>WHAT WE PROPOSE TO DO TOGETHER</a:t>
            </a:r>
            <a:endParaRPr lang="en-US" sz="1200" dirty="0"/>
          </a:p>
        </p:txBody>
      </p:sp>
      <p:sp>
        <p:nvSpPr>
          <p:cNvPr id="3" name="Text 1"/>
          <p:cNvSpPr/>
          <p:nvPr/>
        </p:nvSpPr>
        <p:spPr>
          <a:xfrm>
            <a:off x="777240" y="1051560"/>
            <a:ext cx="10637215" cy="822960"/>
          </a:xfrm>
          <a:prstGeom prst="rect">
            <a:avLst/>
          </a:prstGeom>
          <a:noFill/>
          <a:ln/>
        </p:spPr>
        <p:txBody>
          <a:bodyPr wrap="square" lIns="0" tIns="0" rIns="0" bIns="0" rtlCol="0" anchor="ctr"/>
          <a:lstStyle/>
          <a:p>
            <a:pPr indent="0" marL="0">
              <a:buNone/>
            </a:pPr>
            <a:r>
              <a:rPr lang="en-US" sz="3400" b="1" dirty="0">
                <a:solidFill>
                  <a:srgbClr val="1D1D1F"/>
                </a:solidFill>
                <a:latin typeface="Arial" pitchFamily="34" charset="0"/>
                <a:ea typeface="Arial" pitchFamily="34" charset="-122"/>
                <a:cs typeface="Arial" pitchFamily="34" charset="-120"/>
              </a:rPr>
              <a:t>Integrate. Co-market. Distribute.</a:t>
            </a:r>
            <a:endParaRPr lang="en-US" sz="3400" dirty="0"/>
          </a:p>
        </p:txBody>
      </p:sp>
      <p:sp>
        <p:nvSpPr>
          <p:cNvPr id="4" name="Shape 2"/>
          <p:cNvSpPr/>
          <p:nvPr/>
        </p:nvSpPr>
        <p:spPr>
          <a:xfrm>
            <a:off x="777240" y="2331720"/>
            <a:ext cx="3362858" cy="3108960"/>
          </a:xfrm>
          <a:prstGeom prst="roundRect">
            <a:avLst>
              <a:gd name="adj" fmla="val 2353"/>
            </a:avLst>
          </a:prstGeom>
          <a:solidFill>
            <a:srgbClr val="FBFBFD"/>
          </a:solidFill>
          <a:ln w="12700">
            <a:solidFill>
              <a:srgbClr val="D2D2D7"/>
            </a:solidFill>
            <a:prstDash val="solid"/>
          </a:ln>
        </p:spPr>
      </p:sp>
      <p:sp>
        <p:nvSpPr>
          <p:cNvPr id="5" name="Text 3"/>
          <p:cNvSpPr/>
          <p:nvPr/>
        </p:nvSpPr>
        <p:spPr>
          <a:xfrm>
            <a:off x="1097280" y="2651760"/>
            <a:ext cx="2722778" cy="548640"/>
          </a:xfrm>
          <a:prstGeom prst="rect">
            <a:avLst/>
          </a:prstGeom>
          <a:noFill/>
          <a:ln/>
        </p:spPr>
        <p:txBody>
          <a:bodyPr wrap="square" lIns="0" tIns="0" rIns="0" bIns="0" rtlCol="0" anchor="ctr"/>
          <a:lstStyle/>
          <a:p>
            <a:pPr indent="0" marL="0">
              <a:buNone/>
            </a:pPr>
            <a:r>
              <a:rPr lang="en-US" sz="2400" b="1" dirty="0">
                <a:solidFill>
                  <a:srgbClr val="1D1D1F"/>
                </a:solidFill>
                <a:latin typeface="Arial" pitchFamily="34" charset="0"/>
                <a:ea typeface="Arial" pitchFamily="34" charset="-122"/>
                <a:cs typeface="Arial" pitchFamily="34" charset="-120"/>
              </a:rPr>
              <a:t>Integrate</a:t>
            </a:r>
            <a:endParaRPr lang="en-US" sz="2400" dirty="0"/>
          </a:p>
        </p:txBody>
      </p:sp>
      <p:sp>
        <p:nvSpPr>
          <p:cNvPr id="6" name="Text 4"/>
          <p:cNvSpPr/>
          <p:nvPr/>
        </p:nvSpPr>
        <p:spPr>
          <a:xfrm>
            <a:off x="1097280" y="3337560"/>
            <a:ext cx="2722778" cy="1965960"/>
          </a:xfrm>
          <a:prstGeom prst="rect">
            <a:avLst/>
          </a:prstGeom>
          <a:noFill/>
          <a:ln/>
        </p:spPr>
        <p:txBody>
          <a:bodyPr wrap="square" lIns="0" tIns="0" rIns="0" bIns="0" rtlCol="0" anchor="ctr"/>
          <a:lstStyle/>
          <a:p>
            <a:pPr indent="0" marL="0">
              <a:lnSpc>
                <a:spcPct val="120000"/>
              </a:lnSpc>
              <a:buNone/>
            </a:pPr>
            <a:r>
              <a:rPr lang="en-US" sz="1400" dirty="0">
                <a:solidFill>
                  <a:srgbClr val="6E6E73"/>
                </a:solidFill>
                <a:latin typeface="Arial" pitchFamily="34" charset="0"/>
                <a:ea typeface="Arial" pitchFamily="34" charset="-122"/>
                <a:cs typeface="Arial" pitchFamily="34" charset="-120"/>
              </a:rPr>
              <a:t>Offer Agent One as an add-on to the plan. On-device by default, using your 5G edge for inference, simple to activate.</a:t>
            </a:r>
            <a:endParaRPr lang="en-US" sz="1400" dirty="0"/>
          </a:p>
        </p:txBody>
      </p:sp>
      <p:sp>
        <p:nvSpPr>
          <p:cNvPr id="7" name="Shape 5"/>
          <p:cNvSpPr/>
          <p:nvPr/>
        </p:nvSpPr>
        <p:spPr>
          <a:xfrm>
            <a:off x="4414418" y="2331720"/>
            <a:ext cx="3362858" cy="3108960"/>
          </a:xfrm>
          <a:prstGeom prst="roundRect">
            <a:avLst>
              <a:gd name="adj" fmla="val 2353"/>
            </a:avLst>
          </a:prstGeom>
          <a:solidFill>
            <a:srgbClr val="FBFBFD"/>
          </a:solidFill>
          <a:ln w="12700">
            <a:solidFill>
              <a:srgbClr val="D2D2D7"/>
            </a:solidFill>
            <a:prstDash val="solid"/>
          </a:ln>
        </p:spPr>
      </p:sp>
      <p:sp>
        <p:nvSpPr>
          <p:cNvPr id="8" name="Text 6"/>
          <p:cNvSpPr/>
          <p:nvPr/>
        </p:nvSpPr>
        <p:spPr>
          <a:xfrm>
            <a:off x="4734458" y="2651760"/>
            <a:ext cx="2722778" cy="548640"/>
          </a:xfrm>
          <a:prstGeom prst="rect">
            <a:avLst/>
          </a:prstGeom>
          <a:noFill/>
          <a:ln/>
        </p:spPr>
        <p:txBody>
          <a:bodyPr wrap="square" lIns="0" tIns="0" rIns="0" bIns="0" rtlCol="0" anchor="ctr"/>
          <a:lstStyle/>
          <a:p>
            <a:pPr indent="0" marL="0">
              <a:buNone/>
            </a:pPr>
            <a:r>
              <a:rPr lang="en-US" sz="2400" b="1" dirty="0">
                <a:solidFill>
                  <a:srgbClr val="1D1D1F"/>
                </a:solidFill>
                <a:latin typeface="Arial" pitchFamily="34" charset="0"/>
                <a:ea typeface="Arial" pitchFamily="34" charset="-122"/>
                <a:cs typeface="Arial" pitchFamily="34" charset="-120"/>
              </a:rPr>
              <a:t>Co-market</a:t>
            </a:r>
            <a:endParaRPr lang="en-US" sz="2400" dirty="0"/>
          </a:p>
        </p:txBody>
      </p:sp>
      <p:sp>
        <p:nvSpPr>
          <p:cNvPr id="9" name="Text 7"/>
          <p:cNvSpPr/>
          <p:nvPr/>
        </p:nvSpPr>
        <p:spPr>
          <a:xfrm>
            <a:off x="4734458" y="3337560"/>
            <a:ext cx="2722778" cy="1965960"/>
          </a:xfrm>
          <a:prstGeom prst="rect">
            <a:avLst/>
          </a:prstGeom>
          <a:noFill/>
          <a:ln/>
        </p:spPr>
        <p:txBody>
          <a:bodyPr wrap="square" lIns="0" tIns="0" rIns="0" bIns="0" rtlCol="0" anchor="ctr"/>
          <a:lstStyle/>
          <a:p>
            <a:pPr indent="0" marL="0">
              <a:lnSpc>
                <a:spcPct val="120000"/>
              </a:lnSpc>
              <a:buNone/>
            </a:pPr>
            <a:r>
              <a:rPr lang="en-US" sz="1400" dirty="0">
                <a:solidFill>
                  <a:srgbClr val="6E6E73"/>
                </a:solidFill>
                <a:latin typeface="Arial" pitchFamily="34" charset="0"/>
                <a:ea typeface="Arial" pitchFamily="34" charset="-122"/>
                <a:cs typeface="Arial" pitchFamily="34" charset="-120"/>
              </a:rPr>
              <a:t>Position Agent One as the most personal of your Best Experiences, owned by the customer.</a:t>
            </a:r>
            <a:endParaRPr lang="en-US" sz="1400" dirty="0"/>
          </a:p>
        </p:txBody>
      </p:sp>
      <p:sp>
        <p:nvSpPr>
          <p:cNvPr id="10" name="Shape 8"/>
          <p:cNvSpPr/>
          <p:nvPr/>
        </p:nvSpPr>
        <p:spPr>
          <a:xfrm>
            <a:off x="8051597" y="2331720"/>
            <a:ext cx="3362858" cy="3108960"/>
          </a:xfrm>
          <a:prstGeom prst="roundRect">
            <a:avLst>
              <a:gd name="adj" fmla="val 2353"/>
            </a:avLst>
          </a:prstGeom>
          <a:solidFill>
            <a:srgbClr val="FBFBFD"/>
          </a:solidFill>
          <a:ln w="12700">
            <a:solidFill>
              <a:srgbClr val="D2D2D7"/>
            </a:solidFill>
            <a:prstDash val="solid"/>
          </a:ln>
        </p:spPr>
      </p:sp>
      <p:sp>
        <p:nvSpPr>
          <p:cNvPr id="11" name="Text 9"/>
          <p:cNvSpPr/>
          <p:nvPr/>
        </p:nvSpPr>
        <p:spPr>
          <a:xfrm>
            <a:off x="8371637" y="2651760"/>
            <a:ext cx="2722778" cy="548640"/>
          </a:xfrm>
          <a:prstGeom prst="rect">
            <a:avLst/>
          </a:prstGeom>
          <a:noFill/>
          <a:ln/>
        </p:spPr>
        <p:txBody>
          <a:bodyPr wrap="square" lIns="0" tIns="0" rIns="0" bIns="0" rtlCol="0" anchor="ctr"/>
          <a:lstStyle/>
          <a:p>
            <a:pPr indent="0" marL="0">
              <a:buNone/>
            </a:pPr>
            <a:r>
              <a:rPr lang="en-US" sz="2400" b="1" dirty="0">
                <a:solidFill>
                  <a:srgbClr val="1D1D1F"/>
                </a:solidFill>
                <a:latin typeface="Arial" pitchFamily="34" charset="0"/>
                <a:ea typeface="Arial" pitchFamily="34" charset="-122"/>
                <a:cs typeface="Arial" pitchFamily="34" charset="-120"/>
              </a:rPr>
              <a:t>Distribute</a:t>
            </a:r>
            <a:endParaRPr lang="en-US" sz="2400" dirty="0"/>
          </a:p>
        </p:txBody>
      </p:sp>
      <p:sp>
        <p:nvSpPr>
          <p:cNvPr id="12" name="Text 10"/>
          <p:cNvSpPr/>
          <p:nvPr/>
        </p:nvSpPr>
        <p:spPr>
          <a:xfrm>
            <a:off x="8371637" y="3337560"/>
            <a:ext cx="2722778" cy="1965960"/>
          </a:xfrm>
          <a:prstGeom prst="rect">
            <a:avLst/>
          </a:prstGeom>
          <a:noFill/>
          <a:ln/>
        </p:spPr>
        <p:txBody>
          <a:bodyPr wrap="square" lIns="0" tIns="0" rIns="0" bIns="0" rtlCol="0" anchor="ctr"/>
          <a:lstStyle/>
          <a:p>
            <a:pPr indent="0" marL="0">
              <a:lnSpc>
                <a:spcPct val="120000"/>
              </a:lnSpc>
              <a:buNone/>
            </a:pPr>
            <a:r>
              <a:rPr lang="en-US" sz="1400" dirty="0">
                <a:solidFill>
                  <a:srgbClr val="6E6E73"/>
                </a:solidFill>
                <a:latin typeface="Arial" pitchFamily="34" charset="0"/>
                <a:ea typeface="Arial" pitchFamily="34" charset="-122"/>
                <a:cs typeface="Arial" pitchFamily="34" charset="-120"/>
              </a:rPr>
              <a:t>Bring Agent One to the postpaid base as a premium, ARPA-lifting line.</a:t>
            </a:r>
            <a:endParaRPr lang="en-US" sz="1400" dirty="0"/>
          </a:p>
        </p:txBody>
      </p:sp>
      <p:sp>
        <p:nvSpPr>
          <p:cNvPr id="13" name="Text 11"/>
          <p:cNvSpPr/>
          <p:nvPr/>
        </p:nvSpPr>
        <p:spPr>
          <a:xfrm>
            <a:off x="777240" y="6400800"/>
            <a:ext cx="7315200" cy="274320"/>
          </a:xfrm>
          <a:prstGeom prst="rect">
            <a:avLst/>
          </a:prstGeom>
          <a:noFill/>
          <a:ln/>
        </p:spPr>
        <p:txBody>
          <a:bodyPr wrap="square" lIns="0" tIns="0" rIns="0" bIns="0" rtlCol="0" anchor="ctr"/>
          <a:lstStyle/>
          <a:p>
            <a:pPr indent="0" marL="0">
              <a:buNone/>
            </a:pPr>
            <a:r>
              <a:rPr lang="en-US" sz="900" dirty="0">
                <a:solidFill>
                  <a:srgbClr val="6E6E73"/>
                </a:solidFill>
                <a:latin typeface="Arial" pitchFamily="34" charset="0"/>
                <a:ea typeface="Arial" pitchFamily="34" charset="-122"/>
                <a:cs typeface="Arial" pitchFamily="34" charset="-120"/>
              </a:rPr>
              <a:t>Confidential draft for partner discussion. Not an offer.</a:t>
            </a:r>
            <a:endParaRPr lang="en-US" sz="900" dirty="0"/>
          </a:p>
        </p:txBody>
      </p:sp>
      <p:sp>
        <p:nvSpPr>
          <p:cNvPr id="14" name="Text 12"/>
          <p:cNvSpPr/>
          <p:nvPr/>
        </p:nvSpPr>
        <p:spPr>
          <a:xfrm>
            <a:off x="7756855" y="6400800"/>
            <a:ext cx="3657600" cy="274320"/>
          </a:xfrm>
          <a:prstGeom prst="rect">
            <a:avLst/>
          </a:prstGeom>
          <a:noFill/>
          <a:ln/>
        </p:spPr>
        <p:txBody>
          <a:bodyPr wrap="square" lIns="0" tIns="0" rIns="0" bIns="0" rtlCol="0" anchor="ctr"/>
          <a:lstStyle/>
          <a:p>
            <a:pPr algn="r" indent="0" marL="0">
              <a:buNone/>
            </a:pPr>
            <a:r>
              <a:rPr lang="en-US" sz="900" dirty="0">
                <a:solidFill>
                  <a:srgbClr val="6E6E73"/>
                </a:solidFill>
                <a:latin typeface="Arial" pitchFamily="34" charset="0"/>
                <a:ea typeface="Arial" pitchFamily="34" charset="-122"/>
                <a:cs typeface="Arial" pitchFamily="34" charset="-120"/>
              </a:rPr>
              <a:t>🤫 One  ·  Hushh Technologies</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BFBFD"/>
        </a:solidFill>
      </p:bgPr>
    </p:bg>
    <p:spTree>
      <p:nvGrpSpPr>
        <p:cNvPr id="1" name=""/>
        <p:cNvGrpSpPr/>
        <p:nvPr/>
      </p:nvGrpSpPr>
      <p:grpSpPr>
        <a:xfrm>
          <a:off x="0" y="0"/>
          <a:ext cx="0" cy="0"/>
          <a:chOff x="0" y="0"/>
          <a:chExt cx="0" cy="0"/>
        </a:xfrm>
      </p:grpSpPr>
      <p:sp>
        <p:nvSpPr>
          <p:cNvPr id="2" name="Text 0"/>
          <p:cNvSpPr/>
          <p:nvPr/>
        </p:nvSpPr>
        <p:spPr>
          <a:xfrm>
            <a:off x="777240" y="548640"/>
            <a:ext cx="10637215" cy="274320"/>
          </a:xfrm>
          <a:prstGeom prst="rect">
            <a:avLst/>
          </a:prstGeom>
          <a:noFill/>
          <a:ln/>
        </p:spPr>
        <p:txBody>
          <a:bodyPr wrap="square" lIns="0" tIns="0" rIns="0" bIns="0" rtlCol="0" anchor="ctr"/>
          <a:lstStyle/>
          <a:p>
            <a:pPr indent="0" marL="0">
              <a:buNone/>
            </a:pPr>
            <a:r>
              <a:rPr lang="en-US" sz="1200" b="1" spc="300" kern="0" dirty="0">
                <a:solidFill>
                  <a:srgbClr val="6E6E73"/>
                </a:solidFill>
                <a:latin typeface="Arial" pitchFamily="34" charset="0"/>
                <a:ea typeface="Arial" pitchFamily="34" charset="-122"/>
                <a:cs typeface="Arial" pitchFamily="34" charset="-120"/>
              </a:rPr>
              <a:t>TRUST AND NETWORK</a:t>
            </a:r>
            <a:endParaRPr lang="en-US" sz="1200" dirty="0"/>
          </a:p>
        </p:txBody>
      </p:sp>
      <p:sp>
        <p:nvSpPr>
          <p:cNvPr id="3" name="Text 1"/>
          <p:cNvSpPr/>
          <p:nvPr/>
        </p:nvSpPr>
        <p:spPr>
          <a:xfrm>
            <a:off x="777240" y="1005840"/>
            <a:ext cx="10637215" cy="1097280"/>
          </a:xfrm>
          <a:prstGeom prst="rect">
            <a:avLst/>
          </a:prstGeom>
          <a:noFill/>
          <a:ln/>
        </p:spPr>
        <p:txBody>
          <a:bodyPr wrap="square" lIns="0" tIns="0" rIns="0" bIns="0" rtlCol="0" anchor="ctr"/>
          <a:lstStyle/>
          <a:p>
            <a:pPr indent="0" marL="0">
              <a:lnSpc>
                <a:spcPct val="105000"/>
              </a:lnSpc>
              <a:buNone/>
            </a:pPr>
            <a:r>
              <a:rPr lang="en-US" sz="2700" b="1" dirty="0">
                <a:solidFill>
                  <a:srgbClr val="1D1D1F"/>
                </a:solidFill>
                <a:latin typeface="Arial" pitchFamily="34" charset="0"/>
                <a:ea typeface="Arial" pitchFamily="34" charset="-122"/>
                <a:cs typeface="Arial" pitchFamily="34" charset="-120"/>
              </a:rPr>
              <a:t>Why it is safe to put on the bill.</a:t>
            </a:r>
            <a:endParaRPr lang="en-US" sz="2700" dirty="0"/>
          </a:p>
        </p:txBody>
      </p:sp>
      <p:sp>
        <p:nvSpPr>
          <p:cNvPr id="4" name="Shape 2"/>
          <p:cNvSpPr/>
          <p:nvPr/>
        </p:nvSpPr>
        <p:spPr>
          <a:xfrm>
            <a:off x="563728" y="2788920"/>
            <a:ext cx="3383280" cy="1828800"/>
          </a:xfrm>
          <a:prstGeom prst="roundRect">
            <a:avLst>
              <a:gd name="adj" fmla="val 4000"/>
            </a:avLst>
          </a:prstGeom>
          <a:solidFill>
            <a:srgbClr val="1D1D1F"/>
          </a:solidFill>
          <a:ln/>
          <a:effectLst>
            <a:outerShdw sx="100000" sy="100000" kx="0" ky="0" algn="bl" rotWithShape="0" blurRad="114300" dist="38100" dir="5400000">
              <a:srgbClr val="000000">
                <a:alpha val="8000"/>
              </a:srgbClr>
            </a:outerShdw>
          </a:effectLst>
        </p:spPr>
      </p:sp>
      <p:sp>
        <p:nvSpPr>
          <p:cNvPr id="5" name="Text 3"/>
          <p:cNvSpPr/>
          <p:nvPr/>
        </p:nvSpPr>
        <p:spPr>
          <a:xfrm>
            <a:off x="838048" y="3044952"/>
            <a:ext cx="2834640" cy="457200"/>
          </a:xfrm>
          <a:prstGeom prst="rect">
            <a:avLst/>
          </a:prstGeom>
          <a:noFill/>
          <a:ln/>
        </p:spPr>
        <p:txBody>
          <a:bodyPr wrap="square" lIns="0" tIns="0" rIns="0" bIns="0" rtlCol="0" anchor="ctr"/>
          <a:lstStyle/>
          <a:p>
            <a:pPr indent="0" marL="0">
              <a:buNone/>
            </a:pPr>
            <a:r>
              <a:rPr lang="en-US" sz="2000" b="1" dirty="0">
                <a:solidFill>
                  <a:srgbClr val="FBFBFD"/>
                </a:solidFill>
                <a:latin typeface="Arial" pitchFamily="34" charset="0"/>
                <a:ea typeface="Arial" pitchFamily="34" charset="-122"/>
                <a:cs typeface="Arial" pitchFamily="34" charset="-120"/>
              </a:rPr>
              <a:t>Customer owns the data</a:t>
            </a:r>
            <a:endParaRPr lang="en-US" sz="2000" dirty="0"/>
          </a:p>
        </p:txBody>
      </p:sp>
      <p:sp>
        <p:nvSpPr>
          <p:cNvPr id="6" name="Text 4"/>
          <p:cNvSpPr/>
          <p:nvPr/>
        </p:nvSpPr>
        <p:spPr>
          <a:xfrm>
            <a:off x="838048" y="3566160"/>
            <a:ext cx="2834640" cy="914400"/>
          </a:xfrm>
          <a:prstGeom prst="rect">
            <a:avLst/>
          </a:prstGeom>
          <a:noFill/>
          <a:ln/>
        </p:spPr>
        <p:txBody>
          <a:bodyPr wrap="square" lIns="0" tIns="0" rIns="0" bIns="0" rtlCol="0" anchor="ctr"/>
          <a:lstStyle/>
          <a:p>
            <a:pPr indent="0" marL="0">
              <a:lnSpc>
                <a:spcPct val="112000"/>
              </a:lnSpc>
              <a:buNone/>
            </a:pPr>
            <a:r>
              <a:rPr lang="en-US" sz="1200" dirty="0">
                <a:solidFill>
                  <a:srgbClr val="C7C7CC"/>
                </a:solidFill>
                <a:latin typeface="Arial" pitchFamily="34" charset="0"/>
                <a:ea typeface="Arial" pitchFamily="34" charset="-122"/>
                <a:cs typeface="Arial" pitchFamily="34" charset="-120"/>
              </a:rPr>
              <a:t>Not Hushh, not the carrier. Ownership sits with the person. Trust by design.</a:t>
            </a:r>
            <a:endParaRPr lang="en-US" sz="1200" dirty="0"/>
          </a:p>
        </p:txBody>
      </p:sp>
      <p:sp>
        <p:nvSpPr>
          <p:cNvPr id="7" name="Text 5"/>
          <p:cNvSpPr/>
          <p:nvPr/>
        </p:nvSpPr>
        <p:spPr>
          <a:xfrm>
            <a:off x="3947008" y="2788920"/>
            <a:ext cx="457200" cy="1828800"/>
          </a:xfrm>
          <a:prstGeom prst="rect">
            <a:avLst/>
          </a:prstGeom>
          <a:noFill/>
          <a:ln/>
        </p:spPr>
        <p:txBody>
          <a:bodyPr wrap="square" lIns="0" tIns="0" rIns="0" bIns="0" rtlCol="0" anchor="ctr"/>
          <a:lstStyle/>
          <a:p>
            <a:pPr algn="ctr" indent="0" marL="0">
              <a:buNone/>
            </a:pPr>
            <a:r>
              <a:rPr lang="en-US" sz="2600" dirty="0">
                <a:solidFill>
                  <a:srgbClr val="6E6E73"/>
                </a:solidFill>
                <a:latin typeface="Arial" pitchFamily="34" charset="0"/>
                <a:ea typeface="Arial" pitchFamily="34" charset="-122"/>
                <a:cs typeface="Arial" pitchFamily="34" charset="-120"/>
              </a:rPr>
              <a:t>›</a:t>
            </a:r>
            <a:endParaRPr lang="en-US" sz="2600" dirty="0"/>
          </a:p>
        </p:txBody>
      </p:sp>
      <p:sp>
        <p:nvSpPr>
          <p:cNvPr id="8" name="Shape 6"/>
          <p:cNvSpPr/>
          <p:nvPr/>
        </p:nvSpPr>
        <p:spPr>
          <a:xfrm>
            <a:off x="4404208" y="2788920"/>
            <a:ext cx="3383280" cy="1828800"/>
          </a:xfrm>
          <a:prstGeom prst="roundRect">
            <a:avLst>
              <a:gd name="adj" fmla="val 4000"/>
            </a:avLst>
          </a:prstGeom>
          <a:solidFill>
            <a:srgbClr val="F5F5F7"/>
          </a:solidFill>
          <a:ln/>
          <a:effectLst>
            <a:outerShdw sx="100000" sy="100000" kx="0" ky="0" algn="bl" rotWithShape="0" blurRad="114300" dist="38100" dir="5400000">
              <a:srgbClr val="000000">
                <a:alpha val="8000"/>
              </a:srgbClr>
            </a:outerShdw>
          </a:effectLst>
        </p:spPr>
      </p:sp>
      <p:sp>
        <p:nvSpPr>
          <p:cNvPr id="9" name="Text 7"/>
          <p:cNvSpPr/>
          <p:nvPr/>
        </p:nvSpPr>
        <p:spPr>
          <a:xfrm>
            <a:off x="4678528" y="3044952"/>
            <a:ext cx="2834640" cy="457200"/>
          </a:xfrm>
          <a:prstGeom prst="rect">
            <a:avLst/>
          </a:prstGeom>
          <a:noFill/>
          <a:ln/>
        </p:spPr>
        <p:txBody>
          <a:bodyPr wrap="square" lIns="0" tIns="0" rIns="0" bIns="0" rtlCol="0" anchor="ctr"/>
          <a:lstStyle/>
          <a:p>
            <a:pPr indent="0" marL="0">
              <a:buNone/>
            </a:pPr>
            <a:r>
              <a:rPr lang="en-US" sz="2000" b="1" dirty="0">
                <a:solidFill>
                  <a:srgbClr val="1D1D1F"/>
                </a:solidFill>
                <a:latin typeface="Arial" pitchFamily="34" charset="0"/>
                <a:ea typeface="Arial" pitchFamily="34" charset="-122"/>
                <a:cs typeface="Arial" pitchFamily="34" charset="-120"/>
              </a:rPr>
              <a:t>On-device and your edge</a:t>
            </a:r>
            <a:endParaRPr lang="en-US" sz="2000" dirty="0"/>
          </a:p>
        </p:txBody>
      </p:sp>
      <p:sp>
        <p:nvSpPr>
          <p:cNvPr id="10" name="Text 8"/>
          <p:cNvSpPr/>
          <p:nvPr/>
        </p:nvSpPr>
        <p:spPr>
          <a:xfrm>
            <a:off x="4678528" y="3566160"/>
            <a:ext cx="2834640" cy="914400"/>
          </a:xfrm>
          <a:prstGeom prst="rect">
            <a:avLst/>
          </a:prstGeom>
          <a:noFill/>
          <a:ln/>
        </p:spPr>
        <p:txBody>
          <a:bodyPr wrap="square" lIns="0" tIns="0" rIns="0" bIns="0" rtlCol="0" anchor="ctr"/>
          <a:lstStyle/>
          <a:p>
            <a:pPr indent="0" marL="0">
              <a:lnSpc>
                <a:spcPct val="112000"/>
              </a:lnSpc>
              <a:buNone/>
            </a:pPr>
            <a:r>
              <a:rPr lang="en-US" sz="1200" dirty="0">
                <a:solidFill>
                  <a:srgbClr val="6E6E73"/>
                </a:solidFill>
                <a:latin typeface="Arial" pitchFamily="34" charset="0"/>
                <a:ea typeface="Arial" pitchFamily="34" charset="-122"/>
                <a:cs typeface="Arial" pitchFamily="34" charset="-120"/>
              </a:rPr>
              <a:t>The agent runs on the phone and your 5G edge. Low backhaul, high privacy.</a:t>
            </a:r>
            <a:endParaRPr lang="en-US" sz="1200" dirty="0"/>
          </a:p>
        </p:txBody>
      </p:sp>
      <p:sp>
        <p:nvSpPr>
          <p:cNvPr id="11" name="Text 9"/>
          <p:cNvSpPr/>
          <p:nvPr/>
        </p:nvSpPr>
        <p:spPr>
          <a:xfrm>
            <a:off x="7787488" y="2788920"/>
            <a:ext cx="457200" cy="1828800"/>
          </a:xfrm>
          <a:prstGeom prst="rect">
            <a:avLst/>
          </a:prstGeom>
          <a:noFill/>
          <a:ln/>
        </p:spPr>
        <p:txBody>
          <a:bodyPr wrap="square" lIns="0" tIns="0" rIns="0" bIns="0" rtlCol="0" anchor="ctr"/>
          <a:lstStyle/>
          <a:p>
            <a:pPr algn="ctr" indent="0" marL="0">
              <a:buNone/>
            </a:pPr>
            <a:r>
              <a:rPr lang="en-US" sz="2600" dirty="0">
                <a:solidFill>
                  <a:srgbClr val="6E6E73"/>
                </a:solidFill>
                <a:latin typeface="Arial" pitchFamily="34" charset="0"/>
                <a:ea typeface="Arial" pitchFamily="34" charset="-122"/>
                <a:cs typeface="Arial" pitchFamily="34" charset="-120"/>
              </a:rPr>
              <a:t>›</a:t>
            </a:r>
            <a:endParaRPr lang="en-US" sz="2600" dirty="0"/>
          </a:p>
        </p:txBody>
      </p:sp>
      <p:sp>
        <p:nvSpPr>
          <p:cNvPr id="12" name="Shape 10"/>
          <p:cNvSpPr/>
          <p:nvPr/>
        </p:nvSpPr>
        <p:spPr>
          <a:xfrm>
            <a:off x="8244688" y="2788920"/>
            <a:ext cx="3383280" cy="1828800"/>
          </a:xfrm>
          <a:prstGeom prst="roundRect">
            <a:avLst>
              <a:gd name="adj" fmla="val 4000"/>
            </a:avLst>
          </a:prstGeom>
          <a:solidFill>
            <a:srgbClr val="F5F5F7"/>
          </a:solidFill>
          <a:ln/>
          <a:effectLst>
            <a:outerShdw sx="100000" sy="100000" kx="0" ky="0" algn="bl" rotWithShape="0" blurRad="114300" dist="38100" dir="5400000">
              <a:srgbClr val="000000">
                <a:alpha val="8000"/>
              </a:srgbClr>
            </a:outerShdw>
          </a:effectLst>
        </p:spPr>
      </p:sp>
      <p:sp>
        <p:nvSpPr>
          <p:cNvPr id="13" name="Text 11"/>
          <p:cNvSpPr/>
          <p:nvPr/>
        </p:nvSpPr>
        <p:spPr>
          <a:xfrm>
            <a:off x="8519008" y="3044952"/>
            <a:ext cx="2834640" cy="457200"/>
          </a:xfrm>
          <a:prstGeom prst="rect">
            <a:avLst/>
          </a:prstGeom>
          <a:noFill/>
          <a:ln/>
        </p:spPr>
        <p:txBody>
          <a:bodyPr wrap="square" lIns="0" tIns="0" rIns="0" bIns="0" rtlCol="0" anchor="ctr"/>
          <a:lstStyle/>
          <a:p>
            <a:pPr indent="0" marL="0">
              <a:buNone/>
            </a:pPr>
            <a:r>
              <a:rPr lang="en-US" sz="2000" b="1" dirty="0">
                <a:solidFill>
                  <a:srgbClr val="1D1D1F"/>
                </a:solidFill>
                <a:latin typeface="Arial" pitchFamily="34" charset="0"/>
                <a:ea typeface="Arial" pitchFamily="34" charset="-122"/>
                <a:cs typeface="Arial" pitchFamily="34" charset="-120"/>
              </a:rPr>
              <a:t>Consent and control</a:t>
            </a:r>
            <a:endParaRPr lang="en-US" sz="2000" dirty="0"/>
          </a:p>
        </p:txBody>
      </p:sp>
      <p:sp>
        <p:nvSpPr>
          <p:cNvPr id="14" name="Text 12"/>
          <p:cNvSpPr/>
          <p:nvPr/>
        </p:nvSpPr>
        <p:spPr>
          <a:xfrm>
            <a:off x="8519008" y="3566160"/>
            <a:ext cx="2834640" cy="914400"/>
          </a:xfrm>
          <a:prstGeom prst="rect">
            <a:avLst/>
          </a:prstGeom>
          <a:noFill/>
          <a:ln/>
        </p:spPr>
        <p:txBody>
          <a:bodyPr wrap="square" lIns="0" tIns="0" rIns="0" bIns="0" rtlCol="0" anchor="ctr"/>
          <a:lstStyle/>
          <a:p>
            <a:pPr indent="0" marL="0">
              <a:lnSpc>
                <a:spcPct val="112000"/>
              </a:lnSpc>
              <a:buNone/>
            </a:pPr>
            <a:r>
              <a:rPr lang="en-US" sz="1200" dirty="0">
                <a:solidFill>
                  <a:srgbClr val="6E6E73"/>
                </a:solidFill>
                <a:latin typeface="Arial" pitchFamily="34" charset="0"/>
                <a:ea typeface="Arial" pitchFamily="34" charset="-122"/>
                <a:cs typeface="Arial" pitchFamily="34" charset="-120"/>
              </a:rPr>
              <a:t>Every access is PCHP consent-gated and revocable. Regulator-friendly and customer-friendly.</a:t>
            </a:r>
            <a:endParaRPr lang="en-US" sz="1200" dirty="0"/>
          </a:p>
        </p:txBody>
      </p:sp>
      <p:sp>
        <p:nvSpPr>
          <p:cNvPr id="15" name="Text 13"/>
          <p:cNvSpPr/>
          <p:nvPr/>
        </p:nvSpPr>
        <p:spPr>
          <a:xfrm>
            <a:off x="777240" y="4983480"/>
            <a:ext cx="10637215" cy="731520"/>
          </a:xfrm>
          <a:prstGeom prst="rect">
            <a:avLst/>
          </a:prstGeom>
          <a:noFill/>
          <a:ln/>
        </p:spPr>
        <p:txBody>
          <a:bodyPr wrap="square" lIns="0" tIns="0" rIns="0" bIns="0" rtlCol="0" anchor="ctr"/>
          <a:lstStyle/>
          <a:p>
            <a:pPr algn="ctr" indent="0" marL="0">
              <a:lnSpc>
                <a:spcPct val="120000"/>
              </a:lnSpc>
              <a:buNone/>
            </a:pPr>
            <a:r>
              <a:rPr lang="en-US" sz="1500" dirty="0">
                <a:solidFill>
                  <a:srgbClr val="6E6E73"/>
                </a:solidFill>
                <a:latin typeface="Arial" pitchFamily="34" charset="0"/>
                <a:ea typeface="Arial" pitchFamily="34" charset="-122"/>
                <a:cs typeface="Arial" pitchFamily="34" charset="-120"/>
              </a:rPr>
              <a:t>A carrier can only put its name on what customers trust. Agent One is owned, on-device, and consent-first, and it uses the edge you built.</a:t>
            </a:r>
            <a:endParaRPr lang="en-US" sz="1500" dirty="0"/>
          </a:p>
        </p:txBody>
      </p:sp>
      <p:sp>
        <p:nvSpPr>
          <p:cNvPr id="16" name="Text 14"/>
          <p:cNvSpPr/>
          <p:nvPr/>
        </p:nvSpPr>
        <p:spPr>
          <a:xfrm>
            <a:off x="777240" y="6400800"/>
            <a:ext cx="7315200" cy="274320"/>
          </a:xfrm>
          <a:prstGeom prst="rect">
            <a:avLst/>
          </a:prstGeom>
          <a:noFill/>
          <a:ln/>
        </p:spPr>
        <p:txBody>
          <a:bodyPr wrap="square" lIns="0" tIns="0" rIns="0" bIns="0" rtlCol="0" anchor="ctr"/>
          <a:lstStyle/>
          <a:p>
            <a:pPr indent="0" marL="0">
              <a:buNone/>
            </a:pPr>
            <a:r>
              <a:rPr lang="en-US" sz="900" dirty="0">
                <a:solidFill>
                  <a:srgbClr val="6E6E73"/>
                </a:solidFill>
                <a:latin typeface="Arial" pitchFamily="34" charset="0"/>
                <a:ea typeface="Arial" pitchFamily="34" charset="-122"/>
                <a:cs typeface="Arial" pitchFamily="34" charset="-120"/>
              </a:rPr>
              <a:t>Confidential draft for partner discussion. Not an offer.</a:t>
            </a:r>
            <a:endParaRPr lang="en-US" sz="900" dirty="0"/>
          </a:p>
        </p:txBody>
      </p:sp>
      <p:sp>
        <p:nvSpPr>
          <p:cNvPr id="17" name="Text 15"/>
          <p:cNvSpPr/>
          <p:nvPr/>
        </p:nvSpPr>
        <p:spPr>
          <a:xfrm>
            <a:off x="7756855" y="6400800"/>
            <a:ext cx="3657600" cy="274320"/>
          </a:xfrm>
          <a:prstGeom prst="rect">
            <a:avLst/>
          </a:prstGeom>
          <a:noFill/>
          <a:ln/>
        </p:spPr>
        <p:txBody>
          <a:bodyPr wrap="square" lIns="0" tIns="0" rIns="0" bIns="0" rtlCol="0" anchor="ctr"/>
          <a:lstStyle/>
          <a:p>
            <a:pPr algn="r" indent="0" marL="0">
              <a:buNone/>
            </a:pPr>
            <a:r>
              <a:rPr lang="en-US" sz="900" dirty="0">
                <a:solidFill>
                  <a:srgbClr val="6E6E73"/>
                </a:solidFill>
                <a:latin typeface="Arial" pitchFamily="34" charset="0"/>
                <a:ea typeface="Arial" pitchFamily="34" charset="-122"/>
                <a:cs typeface="Arial" pitchFamily="34" charset="-120"/>
              </a:rPr>
              <a:t>🤫 One  ·  Hushh Technologies</a:t>
            </a:r>
            <a:endParaRPr lang="en-US" sz="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BFBFD"/>
        </a:solidFill>
      </p:bgPr>
    </p:bg>
    <p:spTree>
      <p:nvGrpSpPr>
        <p:cNvPr id="1" name=""/>
        <p:cNvGrpSpPr/>
        <p:nvPr/>
      </p:nvGrpSpPr>
      <p:grpSpPr>
        <a:xfrm>
          <a:off x="0" y="0"/>
          <a:ext cx="0" cy="0"/>
          <a:chOff x="0" y="0"/>
          <a:chExt cx="0" cy="0"/>
        </a:xfrm>
      </p:grpSpPr>
      <p:sp>
        <p:nvSpPr>
          <p:cNvPr id="2" name="Text 0"/>
          <p:cNvSpPr/>
          <p:nvPr/>
        </p:nvSpPr>
        <p:spPr>
          <a:xfrm>
            <a:off x="777240" y="548640"/>
            <a:ext cx="10637215" cy="274320"/>
          </a:xfrm>
          <a:prstGeom prst="rect">
            <a:avLst/>
          </a:prstGeom>
          <a:noFill/>
          <a:ln/>
        </p:spPr>
        <p:txBody>
          <a:bodyPr wrap="square" lIns="0" tIns="0" rIns="0" bIns="0" rtlCol="0" anchor="ctr"/>
          <a:lstStyle/>
          <a:p>
            <a:pPr indent="0" marL="0">
              <a:buNone/>
            </a:pPr>
            <a:r>
              <a:rPr lang="en-US" sz="1200" b="1" spc="300" kern="0" dirty="0">
                <a:solidFill>
                  <a:srgbClr val="6E6E73"/>
                </a:solidFill>
                <a:latin typeface="Arial" pitchFamily="34" charset="0"/>
                <a:ea typeface="Arial" pitchFamily="34" charset="-122"/>
                <a:cs typeface="Arial" pitchFamily="34" charset="-120"/>
              </a:rPr>
              <a:t>WHAT THEY GET</a:t>
            </a:r>
            <a:endParaRPr lang="en-US" sz="1200" dirty="0"/>
          </a:p>
        </p:txBody>
      </p:sp>
      <p:sp>
        <p:nvSpPr>
          <p:cNvPr id="3" name="Text 1"/>
          <p:cNvSpPr/>
          <p:nvPr/>
        </p:nvSpPr>
        <p:spPr>
          <a:xfrm>
            <a:off x="777240" y="1051560"/>
            <a:ext cx="10637215" cy="822960"/>
          </a:xfrm>
          <a:prstGeom prst="rect">
            <a:avLst/>
          </a:prstGeom>
          <a:noFill/>
          <a:ln/>
        </p:spPr>
        <p:txBody>
          <a:bodyPr wrap="square" lIns="0" tIns="0" rIns="0" bIns="0" rtlCol="0" anchor="ctr"/>
          <a:lstStyle/>
          <a:p>
            <a:pPr indent="0" marL="0">
              <a:buNone/>
            </a:pPr>
            <a:r>
              <a:rPr lang="en-US" sz="2800" b="1" dirty="0">
                <a:solidFill>
                  <a:srgbClr val="1D1D1F"/>
                </a:solidFill>
                <a:latin typeface="Arial" pitchFamily="34" charset="0"/>
                <a:ea typeface="Arial" pitchFamily="34" charset="-122"/>
                <a:cs typeface="Arial" pitchFamily="34" charset="-120"/>
              </a:rPr>
              <a:t>What the subscriber and T-Mobile each get.</a:t>
            </a:r>
            <a:endParaRPr lang="en-US" sz="2800" dirty="0"/>
          </a:p>
        </p:txBody>
      </p:sp>
      <p:sp>
        <p:nvSpPr>
          <p:cNvPr id="4" name="Shape 2"/>
          <p:cNvSpPr/>
          <p:nvPr/>
        </p:nvSpPr>
        <p:spPr>
          <a:xfrm>
            <a:off x="777240" y="2103120"/>
            <a:ext cx="5090008" cy="3200400"/>
          </a:xfrm>
          <a:prstGeom prst="roundRect">
            <a:avLst>
              <a:gd name="adj" fmla="val 2286"/>
            </a:avLst>
          </a:prstGeom>
          <a:solidFill>
            <a:srgbClr val="F5F5F7"/>
          </a:solidFill>
          <a:ln/>
          <a:effectLst>
            <a:outerShdw sx="100000" sy="100000" kx="0" ky="0" algn="bl" rotWithShape="0" blurRad="114300" dist="38100" dir="5400000">
              <a:srgbClr val="000000">
                <a:alpha val="8000"/>
              </a:srgbClr>
            </a:outerShdw>
          </a:effectLst>
        </p:spPr>
      </p:sp>
      <p:sp>
        <p:nvSpPr>
          <p:cNvPr id="5" name="Text 3"/>
          <p:cNvSpPr/>
          <p:nvPr/>
        </p:nvSpPr>
        <p:spPr>
          <a:xfrm>
            <a:off x="1143000" y="2377440"/>
            <a:ext cx="4358488" cy="457200"/>
          </a:xfrm>
          <a:prstGeom prst="rect">
            <a:avLst/>
          </a:prstGeom>
          <a:noFill/>
          <a:ln/>
        </p:spPr>
        <p:txBody>
          <a:bodyPr wrap="square" lIns="0" tIns="0" rIns="0" bIns="0" rtlCol="0" anchor="ctr"/>
          <a:lstStyle/>
          <a:p>
            <a:pPr indent="0" marL="0">
              <a:buNone/>
            </a:pPr>
            <a:r>
              <a:rPr lang="en-US" sz="2100" b="1" dirty="0">
                <a:solidFill>
                  <a:srgbClr val="1D1D1F"/>
                </a:solidFill>
                <a:latin typeface="Arial" pitchFamily="34" charset="0"/>
                <a:ea typeface="Arial" pitchFamily="34" charset="-122"/>
                <a:cs typeface="Arial" pitchFamily="34" charset="-120"/>
              </a:rPr>
              <a:t>The subscriber</a:t>
            </a:r>
            <a:endParaRPr lang="en-US" sz="2100" dirty="0"/>
          </a:p>
        </p:txBody>
      </p:sp>
      <p:sp>
        <p:nvSpPr>
          <p:cNvPr id="6" name="Text 4"/>
          <p:cNvSpPr/>
          <p:nvPr/>
        </p:nvSpPr>
        <p:spPr>
          <a:xfrm>
            <a:off x="1143000" y="2852928"/>
            <a:ext cx="4358488" cy="365760"/>
          </a:xfrm>
          <a:prstGeom prst="rect">
            <a:avLst/>
          </a:prstGeom>
          <a:noFill/>
          <a:ln/>
        </p:spPr>
        <p:txBody>
          <a:bodyPr wrap="square" lIns="0" tIns="0" rIns="0" bIns="0" rtlCol="0" anchor="ctr"/>
          <a:lstStyle/>
          <a:p>
            <a:pPr indent="0" marL="0">
              <a:buNone/>
            </a:pPr>
            <a:r>
              <a:rPr lang="en-US" sz="1250" dirty="0">
                <a:solidFill>
                  <a:srgbClr val="6E6E73"/>
                </a:solidFill>
                <a:latin typeface="Courier New" pitchFamily="34" charset="0"/>
                <a:ea typeface="Courier New" pitchFamily="34" charset="-122"/>
                <a:cs typeface="Courier New" pitchFamily="34" charset="-120"/>
              </a:rPr>
              <a:t>An agent of their own</a:t>
            </a:r>
            <a:endParaRPr lang="en-US" sz="1250" dirty="0"/>
          </a:p>
        </p:txBody>
      </p:sp>
      <p:sp>
        <p:nvSpPr>
          <p:cNvPr id="7" name="Text 5"/>
          <p:cNvSpPr/>
          <p:nvPr/>
        </p:nvSpPr>
        <p:spPr>
          <a:xfrm>
            <a:off x="1143000" y="3364992"/>
            <a:ext cx="4358488" cy="1828800"/>
          </a:xfrm>
          <a:prstGeom prst="rect">
            <a:avLst/>
          </a:prstGeom>
          <a:noFill/>
          <a:ln/>
        </p:spPr>
        <p:txBody>
          <a:bodyPr wrap="square" lIns="0" tIns="0" rIns="0" bIns="0" rtlCol="0" anchor="ctr"/>
          <a:lstStyle/>
          <a:p>
            <a:pPr marL="177800" indent="-177800">
              <a:spcAft>
                <a:spcPts val="600"/>
              </a:spcAft>
              <a:buSzPct val="100000"/>
              <a:buChar char="•"/>
            </a:pPr>
            <a:r>
              <a:rPr lang="en-US" sz="1300" dirty="0">
                <a:solidFill>
                  <a:srgbClr val="1D1D1F"/>
                </a:solidFill>
                <a:latin typeface="Arial" pitchFamily="34" charset="0"/>
                <a:ea typeface="Arial" pitchFamily="34" charset="-122"/>
                <a:cs typeface="Arial" pitchFamily="34" charset="-120"/>
              </a:rPr>
              <a:t>An agent loyal only to them</a:t>
            </a:r>
            <a:endParaRPr lang="en-US" sz="1300" dirty="0"/>
          </a:p>
          <a:p>
            <a:pPr marL="177800" indent="-177800">
              <a:spcAft>
                <a:spcPts val="600"/>
              </a:spcAft>
              <a:buSzPct val="100000"/>
              <a:buChar char="•"/>
            </a:pPr>
            <a:r>
              <a:rPr lang="en-US" sz="1300" dirty="0">
                <a:solidFill>
                  <a:srgbClr val="1D1D1F"/>
                </a:solidFill>
                <a:latin typeface="Arial" pitchFamily="34" charset="0"/>
                <a:ea typeface="Arial" pitchFamily="34" charset="-122"/>
                <a:cs typeface="Arial" pitchFamily="34" charset="-120"/>
              </a:rPr>
              <a:t>Their digital life, owned and portable</a:t>
            </a:r>
            <a:endParaRPr lang="en-US" sz="1300" dirty="0"/>
          </a:p>
          <a:p>
            <a:pPr marL="177800" indent="-177800">
              <a:spcAft>
                <a:spcPts val="600"/>
              </a:spcAft>
              <a:buSzPct val="100000"/>
              <a:buChar char="•"/>
            </a:pPr>
            <a:r>
              <a:rPr lang="en-US" sz="1300" dirty="0">
                <a:solidFill>
                  <a:srgbClr val="1D1D1F"/>
                </a:solidFill>
                <a:latin typeface="Arial" pitchFamily="34" charset="0"/>
                <a:ea typeface="Arial" pitchFamily="34" charset="-122"/>
                <a:cs typeface="Arial" pitchFamily="34" charset="-120"/>
              </a:rPr>
              <a:t>PCHP consent on every access</a:t>
            </a:r>
            <a:endParaRPr lang="en-US" sz="1300" dirty="0"/>
          </a:p>
          <a:p>
            <a:pPr marL="177800" indent="-177800">
              <a:spcAft>
                <a:spcPts val="600"/>
              </a:spcAft>
              <a:buSzPct val="100000"/>
              <a:buChar char="•"/>
            </a:pPr>
            <a:r>
              <a:rPr lang="en-US" sz="1300" dirty="0">
                <a:solidFill>
                  <a:srgbClr val="1D1D1F"/>
                </a:solidFill>
                <a:latin typeface="Arial" pitchFamily="34" charset="0"/>
                <a:ea typeface="Arial" pitchFamily="34" charset="-122"/>
                <a:cs typeface="Arial" pitchFamily="34" charset="-120"/>
              </a:rPr>
              <a:t>Runs on the phone and your 5G edge</a:t>
            </a:r>
            <a:endParaRPr lang="en-US" sz="1300" dirty="0"/>
          </a:p>
        </p:txBody>
      </p:sp>
      <p:sp>
        <p:nvSpPr>
          <p:cNvPr id="8" name="Shape 6"/>
          <p:cNvSpPr/>
          <p:nvPr/>
        </p:nvSpPr>
        <p:spPr>
          <a:xfrm>
            <a:off x="6324448" y="2103120"/>
            <a:ext cx="5090008" cy="3200400"/>
          </a:xfrm>
          <a:prstGeom prst="roundRect">
            <a:avLst>
              <a:gd name="adj" fmla="val 2286"/>
            </a:avLst>
          </a:prstGeom>
          <a:solidFill>
            <a:srgbClr val="F5F5F7"/>
          </a:solidFill>
          <a:ln/>
          <a:effectLst>
            <a:outerShdw sx="100000" sy="100000" kx="0" ky="0" algn="bl" rotWithShape="0" blurRad="114300" dist="38100" dir="5400000">
              <a:srgbClr val="000000">
                <a:alpha val="8000"/>
              </a:srgbClr>
            </a:outerShdw>
          </a:effectLst>
        </p:spPr>
      </p:sp>
      <p:sp>
        <p:nvSpPr>
          <p:cNvPr id="9" name="Text 7"/>
          <p:cNvSpPr/>
          <p:nvPr/>
        </p:nvSpPr>
        <p:spPr>
          <a:xfrm>
            <a:off x="6690208" y="2377440"/>
            <a:ext cx="4358488" cy="457200"/>
          </a:xfrm>
          <a:prstGeom prst="rect">
            <a:avLst/>
          </a:prstGeom>
          <a:noFill/>
          <a:ln/>
        </p:spPr>
        <p:txBody>
          <a:bodyPr wrap="square" lIns="0" tIns="0" rIns="0" bIns="0" rtlCol="0" anchor="ctr"/>
          <a:lstStyle/>
          <a:p>
            <a:pPr indent="0" marL="0">
              <a:buNone/>
            </a:pPr>
            <a:r>
              <a:rPr lang="en-US" sz="2100" b="1" dirty="0">
                <a:solidFill>
                  <a:srgbClr val="1D1D1F"/>
                </a:solidFill>
                <a:latin typeface="Arial" pitchFamily="34" charset="0"/>
                <a:ea typeface="Arial" pitchFamily="34" charset="-122"/>
                <a:cs typeface="Arial" pitchFamily="34" charset="-120"/>
              </a:rPr>
              <a:t>T-Mobile</a:t>
            </a:r>
            <a:endParaRPr lang="en-US" sz="2100" dirty="0"/>
          </a:p>
        </p:txBody>
      </p:sp>
      <p:sp>
        <p:nvSpPr>
          <p:cNvPr id="10" name="Text 8"/>
          <p:cNvSpPr/>
          <p:nvPr/>
        </p:nvSpPr>
        <p:spPr>
          <a:xfrm>
            <a:off x="6690208" y="2852928"/>
            <a:ext cx="4358488" cy="365760"/>
          </a:xfrm>
          <a:prstGeom prst="rect">
            <a:avLst/>
          </a:prstGeom>
          <a:noFill/>
          <a:ln/>
        </p:spPr>
        <p:txBody>
          <a:bodyPr wrap="square" lIns="0" tIns="0" rIns="0" bIns="0" rtlCol="0" anchor="ctr"/>
          <a:lstStyle/>
          <a:p>
            <a:pPr indent="0" marL="0">
              <a:buNone/>
            </a:pPr>
            <a:r>
              <a:rPr lang="en-US" sz="1250" dirty="0">
                <a:solidFill>
                  <a:srgbClr val="6E6E73"/>
                </a:solidFill>
                <a:latin typeface="Courier New" pitchFamily="34" charset="0"/>
                <a:ea typeface="Courier New" pitchFamily="34" charset="-122"/>
                <a:cs typeface="Courier New" pitchFamily="34" charset="-120"/>
              </a:rPr>
              <a:t>Growth and ARPA</a:t>
            </a:r>
            <a:endParaRPr lang="en-US" sz="1250" dirty="0"/>
          </a:p>
        </p:txBody>
      </p:sp>
      <p:sp>
        <p:nvSpPr>
          <p:cNvPr id="11" name="Text 9"/>
          <p:cNvSpPr/>
          <p:nvPr/>
        </p:nvSpPr>
        <p:spPr>
          <a:xfrm>
            <a:off x="6690208" y="3364992"/>
            <a:ext cx="4358488" cy="1828800"/>
          </a:xfrm>
          <a:prstGeom prst="rect">
            <a:avLst/>
          </a:prstGeom>
          <a:noFill/>
          <a:ln/>
        </p:spPr>
        <p:txBody>
          <a:bodyPr wrap="square" lIns="0" tIns="0" rIns="0" bIns="0" rtlCol="0" anchor="ctr"/>
          <a:lstStyle/>
          <a:p>
            <a:pPr marL="177800" indent="-177800">
              <a:spcAft>
                <a:spcPts val="600"/>
              </a:spcAft>
              <a:buSzPct val="100000"/>
              <a:buChar char="•"/>
            </a:pPr>
            <a:r>
              <a:rPr lang="en-US" sz="1300" dirty="0">
                <a:solidFill>
                  <a:srgbClr val="1D1D1F"/>
                </a:solidFill>
                <a:latin typeface="Arial" pitchFamily="34" charset="0"/>
                <a:ea typeface="Arial" pitchFamily="34" charset="-122"/>
                <a:cs typeface="Arial" pitchFamily="34" charset="-120"/>
              </a:rPr>
              <a:t>A premium, owned reason to stay</a:t>
            </a:r>
            <a:endParaRPr lang="en-US" sz="1300" dirty="0"/>
          </a:p>
          <a:p>
            <a:pPr marL="177800" indent="-177800">
              <a:spcAft>
                <a:spcPts val="600"/>
              </a:spcAft>
              <a:buSzPct val="100000"/>
              <a:buChar char="•"/>
            </a:pPr>
            <a:r>
              <a:rPr lang="en-US" sz="1300" dirty="0">
                <a:solidFill>
                  <a:srgbClr val="1D1D1F"/>
                </a:solidFill>
                <a:latin typeface="Arial" pitchFamily="34" charset="0"/>
                <a:ea typeface="Arial" pitchFamily="34" charset="-122"/>
                <a:cs typeface="Arial" pitchFamily="34" charset="-120"/>
              </a:rPr>
              <a:t>A workload for your 5G edge advantage</a:t>
            </a:r>
            <a:endParaRPr lang="en-US" sz="1300" dirty="0"/>
          </a:p>
          <a:p>
            <a:pPr marL="177800" indent="-177800">
              <a:spcAft>
                <a:spcPts val="600"/>
              </a:spcAft>
              <a:buSzPct val="100000"/>
              <a:buChar char="•"/>
            </a:pPr>
            <a:r>
              <a:rPr lang="en-US" sz="1300" dirty="0">
                <a:solidFill>
                  <a:srgbClr val="1D1D1F"/>
                </a:solidFill>
                <a:latin typeface="Arial" pitchFamily="34" charset="0"/>
                <a:ea typeface="Arial" pitchFamily="34" charset="-122"/>
                <a:cs typeface="Arial" pitchFamily="34" charset="-120"/>
              </a:rPr>
              <a:t>A recurring, ARPA-lifting line</a:t>
            </a:r>
            <a:endParaRPr lang="en-US" sz="1300" dirty="0"/>
          </a:p>
          <a:p>
            <a:pPr marL="177800" indent="-177800">
              <a:spcAft>
                <a:spcPts val="600"/>
              </a:spcAft>
              <a:buSzPct val="100000"/>
              <a:buChar char="•"/>
            </a:pPr>
            <a:r>
              <a:rPr lang="en-US" sz="1300" dirty="0">
                <a:solidFill>
                  <a:srgbClr val="1D1D1F"/>
                </a:solidFill>
                <a:latin typeface="Arial" pitchFamily="34" charset="0"/>
                <a:ea typeface="Arial" pitchFamily="34" charset="-122"/>
                <a:cs typeface="Arial" pitchFamily="34" charset="-120"/>
              </a:rPr>
              <a:t>The most personal Best Experience</a:t>
            </a:r>
            <a:endParaRPr lang="en-US" sz="1300" dirty="0"/>
          </a:p>
        </p:txBody>
      </p:sp>
      <p:sp>
        <p:nvSpPr>
          <p:cNvPr id="12" name="Text 10"/>
          <p:cNvSpPr/>
          <p:nvPr/>
        </p:nvSpPr>
        <p:spPr>
          <a:xfrm>
            <a:off x="777240" y="5486400"/>
            <a:ext cx="10637215" cy="274320"/>
          </a:xfrm>
          <a:prstGeom prst="rect">
            <a:avLst/>
          </a:prstGeom>
          <a:noFill/>
          <a:ln/>
        </p:spPr>
        <p:txBody>
          <a:bodyPr wrap="square" lIns="0" tIns="0" rIns="0" bIns="0" rtlCol="0" anchor="ctr"/>
          <a:lstStyle/>
          <a:p>
            <a:pPr indent="0" marL="0">
              <a:buNone/>
            </a:pPr>
            <a:r>
              <a:rPr lang="en-US" sz="1000" i="1" dirty="0">
                <a:solidFill>
                  <a:srgbClr val="6E6E73"/>
                </a:solidFill>
                <a:latin typeface="Arial" pitchFamily="34" charset="0"/>
                <a:ea typeface="Arial" pitchFamily="34" charset="-122"/>
                <a:cs typeface="Arial" pitchFamily="34" charset="-120"/>
              </a:rPr>
              <a:t>Agent One runs on-device and on your 5G edge by default; network and billing integration scope reconciled before any external send.</a:t>
            </a:r>
            <a:endParaRPr lang="en-US" sz="1000" dirty="0"/>
          </a:p>
        </p:txBody>
      </p:sp>
      <p:sp>
        <p:nvSpPr>
          <p:cNvPr id="13" name="Text 11"/>
          <p:cNvSpPr/>
          <p:nvPr/>
        </p:nvSpPr>
        <p:spPr>
          <a:xfrm>
            <a:off x="777240" y="6400800"/>
            <a:ext cx="7315200" cy="274320"/>
          </a:xfrm>
          <a:prstGeom prst="rect">
            <a:avLst/>
          </a:prstGeom>
          <a:noFill/>
          <a:ln/>
        </p:spPr>
        <p:txBody>
          <a:bodyPr wrap="square" lIns="0" tIns="0" rIns="0" bIns="0" rtlCol="0" anchor="ctr"/>
          <a:lstStyle/>
          <a:p>
            <a:pPr indent="0" marL="0">
              <a:buNone/>
            </a:pPr>
            <a:r>
              <a:rPr lang="en-US" sz="900" dirty="0">
                <a:solidFill>
                  <a:srgbClr val="6E6E73"/>
                </a:solidFill>
                <a:latin typeface="Arial" pitchFamily="34" charset="0"/>
                <a:ea typeface="Arial" pitchFamily="34" charset="-122"/>
                <a:cs typeface="Arial" pitchFamily="34" charset="-120"/>
              </a:rPr>
              <a:t>Confidential draft for partner discussion. Not an offer.</a:t>
            </a:r>
            <a:endParaRPr lang="en-US" sz="900" dirty="0"/>
          </a:p>
        </p:txBody>
      </p:sp>
      <p:sp>
        <p:nvSpPr>
          <p:cNvPr id="14" name="Text 12"/>
          <p:cNvSpPr/>
          <p:nvPr/>
        </p:nvSpPr>
        <p:spPr>
          <a:xfrm>
            <a:off x="7756855" y="6400800"/>
            <a:ext cx="3657600" cy="274320"/>
          </a:xfrm>
          <a:prstGeom prst="rect">
            <a:avLst/>
          </a:prstGeom>
          <a:noFill/>
          <a:ln/>
        </p:spPr>
        <p:txBody>
          <a:bodyPr wrap="square" lIns="0" tIns="0" rIns="0" bIns="0" rtlCol="0" anchor="ctr"/>
          <a:lstStyle/>
          <a:p>
            <a:pPr algn="r" indent="0" marL="0">
              <a:buNone/>
            </a:pPr>
            <a:r>
              <a:rPr lang="en-US" sz="900" dirty="0">
                <a:solidFill>
                  <a:srgbClr val="6E6E73"/>
                </a:solidFill>
                <a:latin typeface="Arial" pitchFamily="34" charset="0"/>
                <a:ea typeface="Arial" pitchFamily="34" charset="-122"/>
                <a:cs typeface="Arial" pitchFamily="34" charset="-120"/>
              </a:rPr>
              <a:t>🤫 One  ·  Hushh Technologies</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12</Slides>
  <Notes>12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One x T-Mobile - Loyalty Channel (Draft)</dc:title>
  <dc:subject>PptxGenJS Presentation</dc:subject>
  <dc:creator>Hushh Technologies Corporation</dc:creator>
  <cp:lastModifiedBy>Hushh Technologies Corporation</cp:lastModifiedBy>
  <cp:revision>1</cp:revision>
  <dcterms:created xsi:type="dcterms:W3CDTF">2026-06-24T05:10:07Z</dcterms:created>
  <dcterms:modified xsi:type="dcterms:W3CDTF">2026-06-24T05:10:07Z</dcterms:modified>
</cp:coreProperties>
</file>