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365760"/>
          </a:xfrm>
          <a:prstGeom prst="rect">
            <a:avLst/>
          </a:prstGeom>
          <a:noFill/>
          <a:ln/>
        </p:spPr>
        <p:txBody>
          <a:bodyPr wrap="square" lIns="0" tIns="0" rIns="0" bIns="0" rtlCol="0" anchor="ctr"/>
          <a:lstStyle/>
          <a:p>
            <a:pPr indent="0" marL="0">
              <a:buNone/>
            </a:pPr>
            <a:r>
              <a:rPr lang="en-US" sz="1300" b="1" dirty="0">
                <a:solidFill>
                  <a:srgbClr val="1D1D1F"/>
                </a:solidFill>
                <a:latin typeface="Arial" pitchFamily="34" charset="0"/>
                <a:ea typeface="Arial" pitchFamily="34" charset="-122"/>
                <a:cs typeface="Arial" pitchFamily="34" charset="-120"/>
              </a:rPr>
              <a:t>🤫 One</a:t>
            </a:r>
            <a:pPr indent="0" marL="0">
              <a:buNone/>
            </a:pPr>
            <a:r>
              <a:rPr lang="en-US" sz="1300" dirty="0">
                <a:solidFill>
                  <a:srgbClr val="6E6E73"/>
                </a:solidFill>
                <a:latin typeface="Arial" pitchFamily="34" charset="0"/>
                <a:ea typeface="Arial" pitchFamily="34" charset="-122"/>
                <a:cs typeface="Arial" pitchFamily="34" charset="-120"/>
              </a:rPr>
              <a:t>  ×  Supermicro   ·   a partnership proposal</a:t>
            </a:r>
            <a:endParaRPr lang="en-US" sz="1300" dirty="0"/>
          </a:p>
        </p:txBody>
      </p:sp>
      <p:sp>
        <p:nvSpPr>
          <p:cNvPr id="3" name="Text 1"/>
          <p:cNvSpPr/>
          <p:nvPr/>
        </p:nvSpPr>
        <p:spPr>
          <a:xfrm>
            <a:off x="777240" y="14173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THE CUSTOMER WE SERVE TOGETHER</a:t>
            </a:r>
            <a:endParaRPr lang="en-US" sz="1300" dirty="0"/>
          </a:p>
        </p:txBody>
      </p:sp>
      <p:sp>
        <p:nvSpPr>
          <p:cNvPr id="4" name="Text 2"/>
          <p:cNvSpPr/>
          <p:nvPr/>
        </p:nvSpPr>
        <p:spPr>
          <a:xfrm>
            <a:off x="777240" y="2103120"/>
            <a:ext cx="10637215" cy="2011680"/>
          </a:xfrm>
          <a:prstGeom prst="rect">
            <a:avLst/>
          </a:prstGeom>
          <a:noFill/>
          <a:ln/>
        </p:spPr>
        <p:txBody>
          <a:bodyPr wrap="square" lIns="0" tIns="0" rIns="0" bIns="0" rtlCol="0" anchor="ctr"/>
          <a:lstStyle/>
          <a:p>
            <a:pPr indent="0" marL="0">
              <a:lnSpc>
                <a:spcPct val="105000"/>
              </a:lnSpc>
              <a:buNone/>
            </a:pPr>
            <a:r>
              <a:rPr lang="en-US" sz="4200" b="1" dirty="0">
                <a:solidFill>
                  <a:srgbClr val="1D1D1F"/>
                </a:solidFill>
                <a:latin typeface="Arial" pitchFamily="34" charset="0"/>
                <a:ea typeface="Arial" pitchFamily="34" charset="-122"/>
                <a:cs typeface="Arial" pitchFamily="34" charset="-120"/>
              </a:rPr>
              <a:t>An enterprise that wants a sovereign AI factory it owns, with regulated data kept inside.</a:t>
            </a:r>
            <a:endParaRPr lang="en-US" sz="4200" dirty="0"/>
          </a:p>
        </p:txBody>
      </p:sp>
      <p:sp>
        <p:nvSpPr>
          <p:cNvPr id="5" name="Text 3"/>
          <p:cNvSpPr/>
          <p:nvPr/>
        </p:nvSpPr>
        <p:spPr>
          <a:xfrm>
            <a:off x="777240" y="4480560"/>
            <a:ext cx="8808415" cy="914400"/>
          </a:xfrm>
          <a:prstGeom prst="rect">
            <a:avLst/>
          </a:prstGeom>
          <a:noFill/>
          <a:ln/>
        </p:spPr>
        <p:txBody>
          <a:bodyPr wrap="square" lIns="0" tIns="0" rIns="0" bIns="0" rtlCol="0" anchor="ctr"/>
          <a:lstStyle/>
          <a:p>
            <a:pPr indent="0" marL="0">
              <a:lnSpc>
                <a:spcPct val="120000"/>
              </a:lnSpc>
              <a:buNone/>
            </a:pPr>
            <a:r>
              <a:rPr lang="en-US" sz="1900" dirty="0">
                <a:solidFill>
                  <a:srgbClr val="6E6E73"/>
                </a:solidFill>
                <a:latin typeface="Arial" pitchFamily="34" charset="0"/>
                <a:ea typeface="Arial" pitchFamily="34" charset="-122"/>
                <a:cs typeface="Arial" pitchFamily="34" charset="-120"/>
              </a:rPr>
              <a:t>Sovereign. Owned. On-premises. That is the customer Supermicro and One serve together.</a:t>
            </a:r>
            <a:endParaRPr lang="en-US" sz="1900" dirty="0"/>
          </a:p>
        </p:txBody>
      </p:sp>
      <p:sp>
        <p:nvSpPr>
          <p:cNvPr id="6" name="Text 4"/>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7" name="Text 5"/>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JOINT SUCCESS METRICS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we measure together.</a:t>
            </a:r>
            <a:endParaRPr lang="en-US" sz="3000" dirty="0"/>
          </a:p>
        </p:txBody>
      </p:sp>
      <p:sp>
        <p:nvSpPr>
          <p:cNvPr id="4" name="Shape 2"/>
          <p:cNvSpPr/>
          <p:nvPr/>
        </p:nvSpPr>
        <p:spPr>
          <a:xfrm>
            <a:off x="777240"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97280"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customer</a:t>
            </a:r>
            <a:endParaRPr lang="en-US" sz="1700" dirty="0"/>
          </a:p>
        </p:txBody>
      </p:sp>
      <p:sp>
        <p:nvSpPr>
          <p:cNvPr id="6" name="Text 4"/>
          <p:cNvSpPr/>
          <p:nvPr/>
        </p:nvSpPr>
        <p:spPr>
          <a:xfrm>
            <a:off x="1097280"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Enterprise trust and adoption</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Consent actions logged</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Regulated data kept on-premises</a:t>
            </a:r>
            <a:endParaRPr lang="en-US" sz="1400" dirty="0"/>
          </a:p>
        </p:txBody>
      </p:sp>
      <p:sp>
        <p:nvSpPr>
          <p:cNvPr id="7" name="Shape 5"/>
          <p:cNvSpPr/>
          <p:nvPr/>
        </p:nvSpPr>
        <p:spPr>
          <a:xfrm>
            <a:off x="6233008" y="2651760"/>
            <a:ext cx="5181448" cy="2743200"/>
          </a:xfrm>
          <a:prstGeom prst="roundRect">
            <a:avLst>
              <a:gd name="adj" fmla="val 266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6553048" y="2880360"/>
            <a:ext cx="4541368" cy="457200"/>
          </a:xfrm>
          <a:prstGeom prst="rect">
            <a:avLst/>
          </a:prstGeom>
          <a:noFill/>
          <a:ln/>
        </p:spPr>
        <p:txBody>
          <a:bodyPr wrap="square" lIns="0" tIns="0" rIns="0" bIns="0" rtlCol="0" anchor="ctr"/>
          <a:lstStyle/>
          <a:p>
            <a:pPr indent="0" marL="0">
              <a:buNone/>
            </a:pPr>
            <a:r>
              <a:rPr lang="en-US" sz="1700" b="1" dirty="0">
                <a:solidFill>
                  <a:srgbClr val="1D1D1F"/>
                </a:solidFill>
                <a:latin typeface="Arial" pitchFamily="34" charset="0"/>
                <a:ea typeface="Arial" pitchFamily="34" charset="-122"/>
                <a:cs typeface="Arial" pitchFamily="34" charset="-120"/>
              </a:rPr>
              <a:t>For your business</a:t>
            </a:r>
            <a:endParaRPr lang="en-US" sz="1700" dirty="0"/>
          </a:p>
        </p:txBody>
      </p:sp>
      <p:sp>
        <p:nvSpPr>
          <p:cNvPr id="9" name="Text 7"/>
          <p:cNvSpPr/>
          <p:nvPr/>
        </p:nvSpPr>
        <p:spPr>
          <a:xfrm>
            <a:off x="6553048" y="3429000"/>
            <a:ext cx="4541368" cy="1828800"/>
          </a:xfrm>
          <a:prstGeom prst="rect">
            <a:avLst/>
          </a:prstGeom>
          <a:noFill/>
          <a:ln/>
        </p:spPr>
        <p:txBody>
          <a:bodyPr wrap="square" lIns="0" tIns="0" rIns="0" bIns="0" rtlCol="0" anchor="ctr"/>
          <a:lstStyle/>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Certified-rack attach</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Sovereign-AI pipeline unlocked</a:t>
            </a:r>
            <a:endParaRPr lang="en-US" sz="1400" dirty="0"/>
          </a:p>
          <a:p>
            <a:pPr marL="177800" indent="-177800">
              <a:lnSpc>
                <a:spcPct val="110000"/>
              </a:lnSpc>
              <a:spcAft>
                <a:spcPts val="800"/>
              </a:spcAft>
              <a:buSzPct val="100000"/>
              <a:buChar char="•"/>
            </a:pPr>
            <a:r>
              <a:rPr lang="en-US" sz="1400" dirty="0">
                <a:solidFill>
                  <a:srgbClr val="6E6E73"/>
                </a:solidFill>
                <a:latin typeface="Arial" pitchFamily="34" charset="0"/>
                <a:ea typeface="Arial" pitchFamily="34" charset="-122"/>
                <a:cs typeface="Arial" pitchFamily="34" charset="-120"/>
              </a:rPr>
              <a:t>Deployment speed</a:t>
            </a:r>
            <a:endParaRPr lang="en-US" sz="14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PARTNERSHIP ROADMAP</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Pilot, expand, scale.</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1 — Pilot</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Certify one flagship as a 🤫 Puppy One configuration, one owner cohort, 90 days.</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2 — Expand</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More configurations across desk and server, deeper integration, broader cohort.</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Phase 3 — Scale</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 Puppy One as a standard owned-supercomputer line on your hardware.</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ASK</a:t>
            </a:r>
            <a:endParaRPr lang="en-US" sz="1300" dirty="0"/>
          </a:p>
        </p:txBody>
      </p:sp>
      <p:sp>
        <p:nvSpPr>
          <p:cNvPr id="3" name="Text 1"/>
          <p:cNvSpPr/>
          <p:nvPr/>
        </p:nvSpPr>
        <p:spPr>
          <a:xfrm>
            <a:off x="777240" y="1280160"/>
            <a:ext cx="10637215" cy="1463040"/>
          </a:xfrm>
          <a:prstGeom prst="rect">
            <a:avLst/>
          </a:prstGeom>
          <a:noFill/>
          <a:ln/>
        </p:spPr>
        <p:txBody>
          <a:bodyPr wrap="square" lIns="0" tIns="0" rIns="0" bIns="0" rtlCol="0" anchor="ctr"/>
          <a:lstStyle/>
          <a:p>
            <a:pPr indent="0" marL="0">
              <a:lnSpc>
                <a:spcPct val="105000"/>
              </a:lnSpc>
              <a:buNone/>
            </a:pPr>
            <a:r>
              <a:rPr lang="en-US" sz="3400" b="1" dirty="0">
                <a:solidFill>
                  <a:srgbClr val="FFFFFF"/>
                </a:solidFill>
                <a:latin typeface="Arial" pitchFamily="34" charset="0"/>
                <a:ea typeface="Arial" pitchFamily="34" charset="-122"/>
                <a:cs typeface="Arial" pitchFamily="34" charset="-120"/>
              </a:rPr>
              <a:t>A future your customers already want.</a:t>
            </a:r>
            <a:endParaRPr lang="en-US" sz="3400" dirty="0"/>
          </a:p>
        </p:txBody>
      </p:sp>
      <p:sp>
        <p:nvSpPr>
          <p:cNvPr id="4" name="Shape 2"/>
          <p:cNvSpPr/>
          <p:nvPr/>
        </p:nvSpPr>
        <p:spPr>
          <a:xfrm>
            <a:off x="822960" y="3401568"/>
            <a:ext cx="109728" cy="109728"/>
          </a:xfrm>
          <a:prstGeom prst="ellipse">
            <a:avLst/>
          </a:prstGeom>
          <a:solidFill>
            <a:srgbClr val="FFFFFF"/>
          </a:solidFill>
          <a:ln/>
        </p:spPr>
      </p:sp>
      <p:sp>
        <p:nvSpPr>
          <p:cNvPr id="5" name="Text 3"/>
          <p:cNvSpPr/>
          <p:nvPr/>
        </p:nvSpPr>
        <p:spPr>
          <a:xfrm>
            <a:off x="1143000" y="329184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non-binding letter of intent to certify one flagship configuration and run the 90-day pilot.</a:t>
            </a:r>
            <a:endParaRPr lang="en-US" sz="1600" dirty="0"/>
          </a:p>
        </p:txBody>
      </p:sp>
      <p:sp>
        <p:nvSpPr>
          <p:cNvPr id="6" name="Shape 4"/>
          <p:cNvSpPr/>
          <p:nvPr/>
        </p:nvSpPr>
        <p:spPr>
          <a:xfrm>
            <a:off x="822960" y="4178808"/>
            <a:ext cx="109728" cy="109728"/>
          </a:xfrm>
          <a:prstGeom prst="ellipse">
            <a:avLst/>
          </a:prstGeom>
          <a:solidFill>
            <a:srgbClr val="FFFFFF"/>
          </a:solidFill>
          <a:ln/>
        </p:spPr>
      </p:sp>
      <p:sp>
        <p:nvSpPr>
          <p:cNvPr id="7" name="Text 5"/>
          <p:cNvSpPr/>
          <p:nvPr/>
        </p:nvSpPr>
        <p:spPr>
          <a:xfrm>
            <a:off x="1143000" y="406908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No exclusivity, no fabricated commitments. Papered by our counsel of record, McDermott Will &amp; Schulte.</a:t>
            </a:r>
            <a:endParaRPr lang="en-US" sz="1600" dirty="0"/>
          </a:p>
        </p:txBody>
      </p:sp>
      <p:sp>
        <p:nvSpPr>
          <p:cNvPr id="8" name="Shape 6"/>
          <p:cNvSpPr/>
          <p:nvPr/>
        </p:nvSpPr>
        <p:spPr>
          <a:xfrm>
            <a:off x="822960" y="4956048"/>
            <a:ext cx="109728" cy="109728"/>
          </a:xfrm>
          <a:prstGeom prst="ellipse">
            <a:avLst/>
          </a:prstGeom>
          <a:solidFill>
            <a:srgbClr val="FFFFFF"/>
          </a:solidFill>
          <a:ln/>
        </p:spPr>
      </p:sp>
      <p:sp>
        <p:nvSpPr>
          <p:cNvPr id="9" name="Text 7"/>
          <p:cNvSpPr/>
          <p:nvPr/>
        </p:nvSpPr>
        <p:spPr>
          <a:xfrm>
            <a:off x="1143000" y="4846320"/>
            <a:ext cx="10271455" cy="640080"/>
          </a:xfrm>
          <a:prstGeom prst="rect">
            <a:avLst/>
          </a:prstGeom>
          <a:noFill/>
          <a:ln/>
        </p:spPr>
        <p:txBody>
          <a:bodyPr wrap="square" lIns="0" tIns="0" rIns="0" bIns="0" rtlCol="0" anchor="t"/>
          <a:lstStyle/>
          <a:p>
            <a:pPr indent="0" marL="0">
              <a:lnSpc>
                <a:spcPct val="115000"/>
              </a:lnSpc>
              <a:buNone/>
            </a:pPr>
            <a:r>
              <a:rPr lang="en-US" sz="1600" dirty="0">
                <a:solidFill>
                  <a:srgbClr val="FFFFFF"/>
                </a:solidFill>
                <a:latin typeface="Arial" pitchFamily="34" charset="0"/>
                <a:ea typeface="Arial" pitchFamily="34" charset="-122"/>
                <a:cs typeface="Arial" pitchFamily="34" charset="-120"/>
              </a:rPr>
              <a:t>A future your customers already want, arriving faster because Supermicro helped build it.</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Supermicro</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DISCLAIMER</a:t>
            </a:r>
            <a:endParaRPr lang="en-US" sz="1300" dirty="0"/>
          </a:p>
        </p:txBody>
      </p:sp>
      <p:sp>
        <p:nvSpPr>
          <p:cNvPr id="3" name="Text 1"/>
          <p:cNvSpPr/>
          <p:nvPr/>
        </p:nvSpPr>
        <p:spPr>
          <a:xfrm>
            <a:off x="777240" y="128016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 One is a product of Hushh Technologies Corporation, an independent company. Supermicro is named solely to describe the hardware One runs on and the ecosystem we are building toward. Hushh Technologies is not affiliated with, endorsed by, sponsored by, or partnered with Supermicro.</a:t>
            </a:r>
            <a:endParaRPr lang="en-US" sz="1200" dirty="0"/>
          </a:p>
        </p:txBody>
      </p:sp>
      <p:sp>
        <p:nvSpPr>
          <p:cNvPr id="4" name="Text 2"/>
          <p:cNvSpPr/>
          <p:nvPr/>
        </p:nvSpPr>
        <p:spPr>
          <a:xfrm>
            <a:off x="777240" y="2697480"/>
            <a:ext cx="10637215" cy="1371600"/>
          </a:xfrm>
          <a:prstGeom prst="rect">
            <a:avLst/>
          </a:prstGeom>
          <a:noFill/>
          <a:ln/>
        </p:spPr>
        <p:txBody>
          <a:bodyPr wrap="square" lIns="0" tIns="0" rIns="0" bIns="0" rtlCol="0" anchor="ctr"/>
          <a:lstStyle/>
          <a:p>
            <a:pPr indent="0" marL="0">
              <a:lnSpc>
                <a:spcPct val="125000"/>
              </a:lnSpc>
              <a:buNone/>
            </a:pPr>
            <a:r>
              <a:rPr lang="en-US" sz="1200" dirty="0">
                <a:solidFill>
                  <a:srgbClr val="6E6E73"/>
                </a:solidFill>
                <a:latin typeface="Arial" pitchFamily="34" charset="0"/>
                <a:ea typeface="Arial" pitchFamily="34" charset="-122"/>
                <a:cs typeface="Arial" pitchFamily="34" charset="-120"/>
              </a:rPr>
              <a:t>Hardware specifications follow Supermicro's published spec sheets (2026) and are pending reconciliation against catalog.json before any external send. Partner economics are draft; final terms are confirmed only in a partner agreement. Built June 2026. This deck is a draft for internal and McDermott review, has not been approved by any partnerships team, and is not an offer.</a:t>
            </a:r>
            <a:endParaRPr lang="en-US" sz="1200" dirty="0"/>
          </a:p>
        </p:txBody>
      </p:sp>
      <p:sp>
        <p:nvSpPr>
          <p:cNvPr id="5" name="Text 3"/>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6" name="Text 4"/>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CUSTOMER MATTERS TO YOU</a:t>
            </a:r>
            <a:endParaRPr lang="en-US" sz="1300" dirty="0"/>
          </a:p>
        </p:txBody>
      </p:sp>
      <p:sp>
        <p:nvSpPr>
          <p:cNvPr id="3" name="Text 1"/>
          <p:cNvSpPr/>
          <p:nvPr/>
        </p:nvSpPr>
        <p:spPr>
          <a:xfrm>
            <a:off x="777240" y="1051560"/>
            <a:ext cx="10637215" cy="1188720"/>
          </a:xfrm>
          <a:prstGeom prst="rect">
            <a:avLst/>
          </a:prstGeom>
          <a:noFill/>
          <a:ln/>
        </p:spPr>
        <p:txBody>
          <a:bodyPr wrap="square" lIns="0" tIns="0" rIns="0" bIns="0" rtlCol="0" anchor="ctr"/>
          <a:lstStyle/>
          <a:p>
            <a:pPr indent="0" marL="0">
              <a:lnSpc>
                <a:spcPct val="105000"/>
              </a:lnSpc>
              <a:buNone/>
            </a:pPr>
            <a:r>
              <a:rPr lang="en-US" sz="3000" b="1" dirty="0">
                <a:solidFill>
                  <a:srgbClr val="1D1D1F"/>
                </a:solidFill>
                <a:latin typeface="Arial" pitchFamily="34" charset="0"/>
                <a:ea typeface="Arial" pitchFamily="34" charset="-122"/>
                <a:cs typeface="Arial" pitchFamily="34" charset="-120"/>
              </a:rPr>
              <a:t>Your customer buys Supermicro for three reasons. One deepens all three.</a:t>
            </a:r>
            <a:endParaRPr lang="en-US" sz="3000" dirty="0"/>
          </a:p>
        </p:txBody>
      </p:sp>
      <p:sp>
        <p:nvSpPr>
          <p:cNvPr id="4" name="Shape 2"/>
          <p:cNvSpPr/>
          <p:nvPr/>
        </p:nvSpPr>
        <p:spPr>
          <a:xfrm>
            <a:off x="777240"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914400"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Density and performance</a:t>
            </a:r>
            <a:endParaRPr lang="en-US" sz="1800" dirty="0"/>
          </a:p>
        </p:txBody>
      </p:sp>
      <p:sp>
        <p:nvSpPr>
          <p:cNvPr id="6" name="Shape 4"/>
          <p:cNvSpPr/>
          <p:nvPr/>
        </p:nvSpPr>
        <p:spPr>
          <a:xfrm>
            <a:off x="4414418"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7" name="Text 5"/>
          <p:cNvSpPr/>
          <p:nvPr/>
        </p:nvSpPr>
        <p:spPr>
          <a:xfrm>
            <a:off x="4551578"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Fast deployment</a:t>
            </a:r>
            <a:endParaRPr lang="en-US" sz="1800" dirty="0"/>
          </a:p>
        </p:txBody>
      </p:sp>
      <p:sp>
        <p:nvSpPr>
          <p:cNvPr id="8" name="Shape 6"/>
          <p:cNvSpPr/>
          <p:nvPr/>
        </p:nvSpPr>
        <p:spPr>
          <a:xfrm>
            <a:off x="8051597" y="2926080"/>
            <a:ext cx="3362858" cy="1371600"/>
          </a:xfrm>
          <a:prstGeom prst="roundRect">
            <a:avLst>
              <a:gd name="adj" fmla="val 5333"/>
            </a:avLst>
          </a:prstGeom>
          <a:solidFill>
            <a:srgbClr val="F5F5F7"/>
          </a:solidFill>
          <a:ln/>
          <a:effectLst>
            <a:outerShdw sx="100000" sy="100000" kx="0" ky="0" algn="bl" rotWithShape="0" blurRad="101600" dist="25400" dir="5400000">
              <a:srgbClr val="000000">
                <a:alpha val="5000"/>
              </a:srgbClr>
            </a:outerShdw>
          </a:effectLst>
        </p:spPr>
      </p:sp>
      <p:sp>
        <p:nvSpPr>
          <p:cNvPr id="9" name="Text 7"/>
          <p:cNvSpPr/>
          <p:nvPr/>
        </p:nvSpPr>
        <p:spPr>
          <a:xfrm>
            <a:off x="8188757" y="2926080"/>
            <a:ext cx="3088538" cy="1371600"/>
          </a:xfrm>
          <a:prstGeom prst="rect">
            <a:avLst/>
          </a:prstGeom>
          <a:noFill/>
          <a:ln/>
        </p:spPr>
        <p:txBody>
          <a:bodyPr wrap="square" lIns="0" tIns="0" rIns="0" bIns="0" rtlCol="0" anchor="ctr"/>
          <a:lstStyle/>
          <a:p>
            <a:pPr algn="ctr" indent="0" marL="0">
              <a:buNone/>
            </a:pPr>
            <a:r>
              <a:rPr lang="en-US" sz="1800" b="1" dirty="0">
                <a:solidFill>
                  <a:srgbClr val="1D1D1F"/>
                </a:solidFill>
                <a:latin typeface="Arial" pitchFamily="34" charset="0"/>
                <a:ea typeface="Arial" pitchFamily="34" charset="-122"/>
                <a:cs typeface="Arial" pitchFamily="34" charset="-120"/>
              </a:rPr>
              <a:t>Sovereignty</a:t>
            </a:r>
            <a:endParaRPr lang="en-US" sz="1800" dirty="0"/>
          </a:p>
        </p:txBody>
      </p:sp>
      <p:sp>
        <p:nvSpPr>
          <p:cNvPr id="10" name="Text 8"/>
          <p:cNvSpPr/>
          <p:nvPr/>
        </p:nvSpPr>
        <p:spPr>
          <a:xfrm>
            <a:off x="777240" y="4937760"/>
            <a:ext cx="10637215" cy="914400"/>
          </a:xfrm>
          <a:prstGeom prst="rect">
            <a:avLst/>
          </a:prstGeom>
          <a:noFill/>
          <a:ln/>
        </p:spPr>
        <p:txBody>
          <a:bodyPr wrap="square" lIns="0" tIns="0" rIns="0" bIns="0" rtlCol="0" anchor="ctr"/>
          <a:lstStyle/>
          <a:p>
            <a:pPr indent="0" marL="0">
              <a:lnSpc>
                <a:spcPct val="120000"/>
              </a:lnSpc>
              <a:buNone/>
            </a:pPr>
            <a:r>
              <a:rPr lang="en-US" sz="1700" i="1" dirty="0">
                <a:solidFill>
                  <a:srgbClr val="6E6E73"/>
                </a:solidFill>
                <a:latin typeface="Arial" pitchFamily="34" charset="0"/>
                <a:ea typeface="Arial" pitchFamily="34" charset="-122"/>
                <a:cs typeface="Arial" pitchFamily="34" charset="-120"/>
              </a:rPr>
              <a:t>Supermicro builds the AI factory; One is the owned, consent-clean agent layer that runs on it, sovereign by design.</a:t>
            </a:r>
            <a:endParaRPr lang="en-US" sz="1700" dirty="0"/>
          </a:p>
        </p:txBody>
      </p:sp>
      <p:sp>
        <p:nvSpPr>
          <p:cNvPr id="11" name="Text 9"/>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12" name="Text 10"/>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WHAT YOUR CUSTOMER CANNOT DO TODAY</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What your customer cannot do today.</a:t>
            </a:r>
            <a:endParaRPr lang="en-US" sz="3000" dirty="0"/>
          </a:p>
        </p:txBody>
      </p:sp>
      <p:sp>
        <p:nvSpPr>
          <p:cNvPr id="4" name="Shape 2"/>
          <p:cNvSpPr/>
          <p:nvPr/>
        </p:nvSpPr>
        <p:spPr>
          <a:xfrm>
            <a:off x="822960" y="2304288"/>
            <a:ext cx="109728" cy="109728"/>
          </a:xfrm>
          <a:prstGeom prst="ellipse">
            <a:avLst/>
          </a:prstGeom>
          <a:solidFill>
            <a:srgbClr val="1D1D1F"/>
          </a:solidFill>
          <a:ln/>
        </p:spPr>
      </p:sp>
      <p:sp>
        <p:nvSpPr>
          <p:cNvPr id="5" name="Text 3"/>
          <p:cNvSpPr/>
          <p:nvPr/>
        </p:nvSpPr>
        <p:spPr>
          <a:xfrm>
            <a:off x="1143000" y="2194560"/>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Regulated data has to leave the building to use frontier AI.</a:t>
            </a:r>
            <a:endParaRPr lang="en-US" sz="1700" dirty="0"/>
          </a:p>
        </p:txBody>
      </p:sp>
      <p:sp>
        <p:nvSpPr>
          <p:cNvPr id="6" name="Shape 4"/>
          <p:cNvSpPr/>
          <p:nvPr/>
        </p:nvSpPr>
        <p:spPr>
          <a:xfrm>
            <a:off x="822960" y="2962656"/>
            <a:ext cx="109728" cy="109728"/>
          </a:xfrm>
          <a:prstGeom prst="ellipse">
            <a:avLst/>
          </a:prstGeom>
          <a:solidFill>
            <a:srgbClr val="1D1D1F"/>
          </a:solidFill>
          <a:ln/>
        </p:spPr>
      </p:sp>
      <p:sp>
        <p:nvSpPr>
          <p:cNvPr id="7" name="Text 5"/>
          <p:cNvSpPr/>
          <p:nvPr/>
        </p:nvSpPr>
        <p:spPr>
          <a:xfrm>
            <a:off x="1143000" y="2852928"/>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The enterprise's agents do not run on hardware it owns and controls.</a:t>
            </a:r>
            <a:endParaRPr lang="en-US" sz="1700" dirty="0"/>
          </a:p>
        </p:txBody>
      </p:sp>
      <p:sp>
        <p:nvSpPr>
          <p:cNvPr id="8" name="Shape 6"/>
          <p:cNvSpPr/>
          <p:nvPr/>
        </p:nvSpPr>
        <p:spPr>
          <a:xfrm>
            <a:off x="822960" y="3621024"/>
            <a:ext cx="109728" cy="109728"/>
          </a:xfrm>
          <a:prstGeom prst="ellipse">
            <a:avLst/>
          </a:prstGeom>
          <a:solidFill>
            <a:srgbClr val="1D1D1F"/>
          </a:solidFill>
          <a:ln/>
        </p:spPr>
      </p:sp>
      <p:sp>
        <p:nvSpPr>
          <p:cNvPr id="9" name="Text 7"/>
          <p:cNvSpPr/>
          <p:nvPr/>
        </p:nvSpPr>
        <p:spPr>
          <a:xfrm>
            <a:off x="1143000" y="3511296"/>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Consent and access are not logged in a way the enterprise owns.</a:t>
            </a:r>
            <a:endParaRPr lang="en-US" sz="1700" dirty="0"/>
          </a:p>
        </p:txBody>
      </p:sp>
      <p:sp>
        <p:nvSpPr>
          <p:cNvPr id="10" name="Shape 8"/>
          <p:cNvSpPr/>
          <p:nvPr/>
        </p:nvSpPr>
        <p:spPr>
          <a:xfrm>
            <a:off x="822960" y="4279392"/>
            <a:ext cx="109728" cy="109728"/>
          </a:xfrm>
          <a:prstGeom prst="ellipse">
            <a:avLst/>
          </a:prstGeom>
          <a:solidFill>
            <a:srgbClr val="1D1D1F"/>
          </a:solidFill>
          <a:ln/>
        </p:spPr>
      </p:sp>
      <p:sp>
        <p:nvSpPr>
          <p:cNvPr id="11" name="Text 9"/>
          <p:cNvSpPr/>
          <p:nvPr/>
        </p:nvSpPr>
        <p:spPr>
          <a:xfrm>
            <a:off x="1143000" y="4169664"/>
            <a:ext cx="10271455" cy="548640"/>
          </a:xfrm>
          <a:prstGeom prst="rect">
            <a:avLst/>
          </a:prstGeom>
          <a:noFill/>
          <a:ln/>
        </p:spPr>
        <p:txBody>
          <a:bodyPr wrap="square" lIns="0" tIns="0" rIns="0" bIns="0" rtlCol="0" anchor="t"/>
          <a:lstStyle/>
          <a:p>
            <a:pPr indent="0" marL="0">
              <a:buNone/>
            </a:pPr>
            <a:r>
              <a:rPr lang="en-US" sz="1700" dirty="0">
                <a:solidFill>
                  <a:srgbClr val="1D1D1F"/>
                </a:solidFill>
                <a:latin typeface="Arial" pitchFamily="34" charset="0"/>
                <a:ea typeface="Arial" pitchFamily="34" charset="-122"/>
                <a:cs typeface="Arial" pitchFamily="34" charset="-120"/>
              </a:rPr>
              <a:t>A sovereign AI factory exists, but the human-and-agent layer on top is not sovereign.</a:t>
            </a:r>
            <a:endParaRPr lang="en-US" sz="1700" dirty="0"/>
          </a:p>
        </p:txBody>
      </p:sp>
      <p:sp>
        <p:nvSpPr>
          <p:cNvPr id="12" name="Text 10"/>
          <p:cNvSpPr/>
          <p:nvPr/>
        </p:nvSpPr>
        <p:spPr>
          <a:xfrm>
            <a:off x="777240" y="5102352"/>
            <a:ext cx="10637215" cy="731520"/>
          </a:xfrm>
          <a:prstGeom prst="rect">
            <a:avLst/>
          </a:prstGeom>
          <a:noFill/>
          <a:ln/>
        </p:spPr>
        <p:txBody>
          <a:bodyPr wrap="square" lIns="0" tIns="0" rIns="0" bIns="0" rtlCol="0" anchor="ctr"/>
          <a:lstStyle/>
          <a:p>
            <a:pPr indent="0" marL="0">
              <a:buNone/>
            </a:pPr>
            <a:r>
              <a:rPr lang="en-US" sz="1800" b="1" i="1" dirty="0">
                <a:solidFill>
                  <a:srgbClr val="6E6E73"/>
                </a:solidFill>
                <a:latin typeface="Arial" pitchFamily="34" charset="0"/>
                <a:ea typeface="Arial" pitchFamily="34" charset="-122"/>
                <a:cs typeface="Arial" pitchFamily="34" charset="-120"/>
              </a:rPr>
              <a:t>They can own the AI factory, and still not own the agents and consent running inside it.</a:t>
            </a:r>
            <a:endParaRPr lang="en-US" sz="180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86868B"/>
                </a:solidFill>
                <a:latin typeface="Arial" pitchFamily="34" charset="0"/>
                <a:ea typeface="Arial" pitchFamily="34" charset="-122"/>
                <a:cs typeface="Arial" pitchFamily="34" charset="-120"/>
              </a:rPr>
              <a:t>THE FUTURE STATE</a:t>
            </a:r>
            <a:endParaRPr lang="en-US" sz="1300" dirty="0"/>
          </a:p>
        </p:txBody>
      </p:sp>
      <p:sp>
        <p:nvSpPr>
          <p:cNvPr id="3" name="Text 1"/>
          <p:cNvSpPr/>
          <p:nvPr/>
        </p:nvSpPr>
        <p:spPr>
          <a:xfrm>
            <a:off x="777240" y="1554480"/>
            <a:ext cx="10637215" cy="640080"/>
          </a:xfrm>
          <a:prstGeom prst="rect">
            <a:avLst/>
          </a:prstGeom>
          <a:noFill/>
          <a:ln/>
        </p:spPr>
        <p:txBody>
          <a:bodyPr wrap="square" lIns="0" tIns="0" rIns="0" bIns="0" rtlCol="0" anchor="ctr"/>
          <a:lstStyle/>
          <a:p>
            <a:pPr indent="0" marL="0">
              <a:buNone/>
            </a:pPr>
            <a:r>
              <a:rPr lang="en-US" sz="2700" b="1" dirty="0">
                <a:solidFill>
                  <a:srgbClr val="FFFFFF"/>
                </a:solidFill>
                <a:latin typeface="Arial" pitchFamily="34" charset="0"/>
                <a:ea typeface="Arial" pitchFamily="34" charset="-122"/>
                <a:cs typeface="Arial" pitchFamily="34" charset="-120"/>
              </a:rPr>
              <a:t>Tomás leads IT for a regulated enterprise.</a:t>
            </a:r>
            <a:endParaRPr lang="en-US" sz="2700" dirty="0"/>
          </a:p>
        </p:txBody>
      </p:sp>
      <p:sp>
        <p:nvSpPr>
          <p:cNvPr id="4" name="Text 2"/>
          <p:cNvSpPr/>
          <p:nvPr/>
        </p:nvSpPr>
        <p:spPr>
          <a:xfrm>
            <a:off x="777240" y="219456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The company owns One for its people.</a:t>
            </a:r>
            <a:endParaRPr lang="en-US" sz="2700" dirty="0"/>
          </a:p>
        </p:txBody>
      </p:sp>
      <p:sp>
        <p:nvSpPr>
          <p:cNvPr id="5" name="Text 3"/>
          <p:cNvSpPr/>
          <p:nvPr/>
        </p:nvSpPr>
        <p:spPr>
          <a:xfrm>
            <a:off x="777240" y="283464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Their agents run on a Supermicro AI rack in the company's own data center.</a:t>
            </a:r>
            <a:endParaRPr lang="en-US" sz="2700" dirty="0"/>
          </a:p>
        </p:txBody>
      </p:sp>
      <p:sp>
        <p:nvSpPr>
          <p:cNvPr id="6" name="Text 4"/>
          <p:cNvSpPr/>
          <p:nvPr/>
        </p:nvSpPr>
        <p:spPr>
          <a:xfrm>
            <a:off x="777240" y="347472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Regulated data never leaves the building.</a:t>
            </a:r>
            <a:endParaRPr lang="en-US" sz="2700" dirty="0"/>
          </a:p>
        </p:txBody>
      </p:sp>
      <p:sp>
        <p:nvSpPr>
          <p:cNvPr id="7" name="Text 5"/>
          <p:cNvSpPr/>
          <p:nvPr/>
        </p:nvSpPr>
        <p:spPr>
          <a:xfrm>
            <a:off x="777240" y="4114800"/>
            <a:ext cx="10637215" cy="640080"/>
          </a:xfrm>
          <a:prstGeom prst="rect">
            <a:avLst/>
          </a:prstGeom>
          <a:noFill/>
          <a:ln/>
        </p:spPr>
        <p:txBody>
          <a:bodyPr wrap="square" lIns="0" tIns="0" rIns="0" bIns="0" rtlCol="0" anchor="ctr"/>
          <a:lstStyle/>
          <a:p>
            <a:pPr indent="0" marL="0">
              <a:buNone/>
            </a:pPr>
            <a:r>
              <a:rPr lang="en-US" sz="2700" dirty="0">
                <a:solidFill>
                  <a:srgbClr val="FFFFFF"/>
                </a:solidFill>
                <a:latin typeface="Arial" pitchFamily="34" charset="0"/>
                <a:ea typeface="Arial" pitchFamily="34" charset="-122"/>
                <a:cs typeface="Arial" pitchFamily="34" charset="-120"/>
              </a:rPr>
              <a:t>Every access is consented and logged. The enterprise stays sovereign.</a:t>
            </a:r>
            <a:endParaRPr lang="en-US" sz="2700" dirty="0"/>
          </a:p>
        </p:txBody>
      </p:sp>
      <p:sp>
        <p:nvSpPr>
          <p:cNvPr id="8" name="Text 6"/>
          <p:cNvSpPr/>
          <p:nvPr/>
        </p:nvSpPr>
        <p:spPr>
          <a:xfrm>
            <a:off x="777240" y="5212080"/>
            <a:ext cx="10637215" cy="914400"/>
          </a:xfrm>
          <a:prstGeom prst="rect">
            <a:avLst/>
          </a:prstGeom>
          <a:noFill/>
          <a:ln/>
        </p:spPr>
        <p:txBody>
          <a:bodyPr wrap="square" lIns="0" tIns="0" rIns="0" bIns="0" rtlCol="0" anchor="ctr"/>
          <a:lstStyle/>
          <a:p>
            <a:pPr indent="0" marL="0">
              <a:lnSpc>
                <a:spcPct val="120000"/>
              </a:lnSpc>
              <a:buNone/>
            </a:pPr>
            <a:r>
              <a:rPr lang="en-US" sz="1600" i="1" dirty="0">
                <a:solidFill>
                  <a:srgbClr val="86868B"/>
                </a:solidFill>
                <a:latin typeface="Arial" pitchFamily="34" charset="0"/>
                <a:ea typeface="Arial" pitchFamily="34" charset="-122"/>
                <a:cs typeface="Arial" pitchFamily="34" charset="-120"/>
              </a:rPr>
              <a:t>Supermicro provides the AI factory. Hushh provides the consent layer. The enterprise stays in control.</a:t>
            </a:r>
            <a:endParaRPr lang="en-US" sz="1600" dirty="0"/>
          </a:p>
        </p:txBody>
      </p:sp>
      <p:sp>
        <p:nvSpPr>
          <p:cNvPr id="9" name="Text 7"/>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FFFFFF"/>
                </a:solidFill>
                <a:latin typeface="Arial" pitchFamily="34" charset="0"/>
                <a:ea typeface="Arial" pitchFamily="34" charset="-122"/>
                <a:cs typeface="Arial" pitchFamily="34" charset="-120"/>
              </a:rPr>
              <a:t>🤫 One</a:t>
            </a:r>
            <a:pPr indent="0" marL="0">
              <a:buNone/>
            </a:pPr>
            <a:r>
              <a:rPr lang="en-US" sz="1000" dirty="0">
                <a:solidFill>
                  <a:srgbClr val="86868B"/>
                </a:solidFill>
                <a:latin typeface="Arial" pitchFamily="34" charset="0"/>
                <a:ea typeface="Arial" pitchFamily="34" charset="-122"/>
                <a:cs typeface="Arial" pitchFamily="34" charset="-120"/>
              </a:rPr>
              <a:t>   ·   Supermicro</a:t>
            </a:r>
            <a:endParaRPr lang="en-US" sz="1000" dirty="0"/>
          </a:p>
        </p:txBody>
      </p:sp>
      <p:sp>
        <p:nvSpPr>
          <p:cNvPr id="10" name="Text 8"/>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86868B"/>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ALIGNS WITH YOUR MISSION</a:t>
            </a:r>
            <a:endParaRPr lang="en-US" sz="1300" dirty="0"/>
          </a:p>
        </p:txBody>
      </p:sp>
      <p:sp>
        <p:nvSpPr>
          <p:cNvPr id="3" name="Text 1"/>
          <p:cNvSpPr/>
          <p:nvPr/>
        </p:nvSpPr>
        <p:spPr>
          <a:xfrm>
            <a:off x="777240" y="1371600"/>
            <a:ext cx="10637215" cy="2011680"/>
          </a:xfrm>
          <a:prstGeom prst="rect">
            <a:avLst/>
          </a:prstGeom>
          <a:noFill/>
          <a:ln/>
        </p:spPr>
        <p:txBody>
          <a:bodyPr wrap="square" lIns="0" tIns="0" rIns="0" bIns="0" rtlCol="0" anchor="ctr"/>
          <a:lstStyle/>
          <a:p>
            <a:pPr indent="0" marL="0">
              <a:lnSpc>
                <a:spcPct val="110000"/>
              </a:lnSpc>
              <a:buNone/>
            </a:pPr>
            <a:r>
              <a:rPr lang="en-US" sz="3200" b="1" dirty="0">
                <a:solidFill>
                  <a:srgbClr val="1D1D1F"/>
                </a:solidFill>
                <a:latin typeface="Arial" pitchFamily="34" charset="0"/>
                <a:ea typeface="Arial" pitchFamily="34" charset="-122"/>
                <a:cs typeface="Arial" pitchFamily="34" charset="-120"/>
              </a:rPr>
              <a:t>“Total IT Solutions for the AI era, optimized and green.”</a:t>
            </a:r>
            <a:endParaRPr lang="en-US" sz="3200" dirty="0"/>
          </a:p>
        </p:txBody>
      </p:sp>
      <p:sp>
        <p:nvSpPr>
          <p:cNvPr id="4" name="Text 2"/>
          <p:cNvSpPr/>
          <p:nvPr/>
        </p:nvSpPr>
        <p:spPr>
          <a:xfrm>
            <a:off x="777240" y="3931920"/>
            <a:ext cx="9265615" cy="1645920"/>
          </a:xfrm>
          <a:prstGeom prst="rect">
            <a:avLst/>
          </a:prstGeom>
          <a:noFill/>
          <a:ln/>
        </p:spPr>
        <p:txBody>
          <a:bodyPr wrap="square" lIns="0" tIns="0" rIns="0" bIns="0" rtlCol="0" anchor="ctr"/>
          <a:lstStyle/>
          <a:p>
            <a:pPr indent="0" marL="0">
              <a:lnSpc>
                <a:spcPct val="125000"/>
              </a:lnSpc>
              <a:buNone/>
            </a:pPr>
            <a:r>
              <a:rPr lang="en-US" sz="1800" dirty="0">
                <a:solidFill>
                  <a:srgbClr val="6E6E73"/>
                </a:solidFill>
                <a:latin typeface="Arial" pitchFamily="34" charset="0"/>
                <a:ea typeface="Arial" pitchFamily="34" charset="-122"/>
                <a:cs typeface="Arial" pitchFamily="34" charset="-120"/>
              </a:rPr>
              <a:t>One adds the sovereign human-and-agent layer to that solution: owned agents and portable consent running on the enterprise's own Supermicro racks, never leaving its control.</a:t>
            </a:r>
            <a:endParaRPr lang="en-US" sz="1800" dirty="0"/>
          </a:p>
        </p:txBody>
      </p:sp>
      <p:sp>
        <p:nvSpPr>
          <p:cNvPr id="5" name="Text 3"/>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6" name="Text 4"/>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CUSTOMERS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Trust, agency, and ownership, for the person.</a:t>
            </a:r>
            <a:endParaRPr lang="en-US" sz="3000" dirty="0"/>
          </a:p>
        </p:txBody>
      </p:sp>
      <p:sp>
        <p:nvSpPr>
          <p:cNvPr id="4" name="Shape 2"/>
          <p:cNvSpPr/>
          <p:nvPr/>
        </p:nvSpPr>
        <p:spPr>
          <a:xfrm>
            <a:off x="777240"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Sovereignty</a:t>
            </a:r>
            <a:endParaRPr lang="en-US" sz="1800" dirty="0"/>
          </a:p>
        </p:txBody>
      </p:sp>
      <p:sp>
        <p:nvSpPr>
          <p:cNvPr id="6" name="Text 4"/>
          <p:cNvSpPr/>
          <p:nvPr/>
        </p:nvSpPr>
        <p:spPr>
          <a:xfrm>
            <a:off x="1069848"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Regulated data and the agents that use it stay on owned hardware.</a:t>
            </a:r>
            <a:endParaRPr lang="en-US" sz="1350" dirty="0"/>
          </a:p>
        </p:txBody>
      </p:sp>
      <p:sp>
        <p:nvSpPr>
          <p:cNvPr id="7" name="Shape 5"/>
          <p:cNvSpPr/>
          <p:nvPr/>
        </p:nvSpPr>
        <p:spPr>
          <a:xfrm>
            <a:off x="4414418"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Agency</a:t>
            </a:r>
            <a:endParaRPr lang="en-US" sz="1800" dirty="0"/>
          </a:p>
        </p:txBody>
      </p:sp>
      <p:sp>
        <p:nvSpPr>
          <p:cNvPr id="9" name="Text 7"/>
          <p:cNvSpPr/>
          <p:nvPr/>
        </p:nvSpPr>
        <p:spPr>
          <a:xfrm>
            <a:off x="4707026"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Agents that work for the enterprise and its people, loyal only to them.</a:t>
            </a:r>
            <a:endParaRPr lang="en-US" sz="1350" dirty="0"/>
          </a:p>
        </p:txBody>
      </p:sp>
      <p:sp>
        <p:nvSpPr>
          <p:cNvPr id="10" name="Shape 8"/>
          <p:cNvSpPr/>
          <p:nvPr/>
        </p:nvSpPr>
        <p:spPr>
          <a:xfrm>
            <a:off x="8051597" y="2743200"/>
            <a:ext cx="3362858" cy="2331720"/>
          </a:xfrm>
          <a:prstGeom prst="roundRect">
            <a:avLst>
              <a:gd name="adj" fmla="val 3137"/>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9923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Auditability</a:t>
            </a:r>
            <a:endParaRPr lang="en-US" sz="1800" dirty="0"/>
          </a:p>
        </p:txBody>
      </p:sp>
      <p:sp>
        <p:nvSpPr>
          <p:cNvPr id="12" name="Text 10"/>
          <p:cNvSpPr/>
          <p:nvPr/>
        </p:nvSpPr>
        <p:spPr>
          <a:xfrm>
            <a:off x="8344205" y="3657600"/>
            <a:ext cx="2777642" cy="123444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Consent on every access, logged in a record the enterprise owns.</a:t>
            </a:r>
            <a:endParaRPr lang="en-US" sz="1350" dirty="0"/>
          </a:p>
        </p:txBody>
      </p:sp>
      <p:sp>
        <p:nvSpPr>
          <p:cNvPr id="13" name="Text 11"/>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14" name="Text 12"/>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WHY THIS HELPS YOUR BUSINESS</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The number follows the customer.</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Per-enterprise demand</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 sovereign, consent-clean agentic workload that fills owned racks with durable use.</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Rides the sovereign turn</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On-prem, sovereign AI is exactly the AI-factory demand Supermicro is built for.</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Fast to deploy</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Supermicro's Building Block Solutions turn a One pilot into a deployed sovereign appliance quickly.</a:t>
            </a:r>
            <a:endParaRPr lang="en-US" sz="1350" dirty="0"/>
          </a:p>
        </p:txBody>
      </p:sp>
      <p:sp>
        <p:nvSpPr>
          <p:cNvPr id="13" name="Text 11"/>
          <p:cNvSpPr/>
          <p:nvPr/>
        </p:nvSpPr>
        <p:spPr>
          <a:xfrm>
            <a:off x="777240" y="5943600"/>
            <a:ext cx="10637215" cy="320040"/>
          </a:xfrm>
          <a:prstGeom prst="rect">
            <a:avLst/>
          </a:prstGeom>
          <a:noFill/>
          <a:ln/>
        </p:spPr>
        <p:txBody>
          <a:bodyPr wrap="square" lIns="0" tIns="0" rIns="0" bIns="0" rtlCol="0" anchor="ctr"/>
          <a:lstStyle/>
          <a:p>
            <a:pPr indent="0" marL="0">
              <a:buNone/>
            </a:pPr>
            <a:r>
              <a:rPr lang="en-US" sz="950" i="1" dirty="0">
                <a:solidFill>
                  <a:srgbClr val="6E6E73"/>
                </a:solidFill>
                <a:latin typeface="Arial" pitchFamily="34" charset="0"/>
                <a:ea typeface="Arial" pitchFamily="34" charset="-122"/>
                <a:cs typeface="Arial" pitchFamily="34" charset="-120"/>
              </a:rPr>
              <a:t>Supermicro flagship: 4U liquid-cooled NVIDIA HGX B200 8-GPU (1.5TB HBM3e) up to the GB200 NVL72 rack (72 Blackwell GPUs, 36 Grace CPUs), per Supermicro published spec sheets, 2026.</a:t>
            </a:r>
            <a:endParaRPr lang="en-US" sz="95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ARCHITECTURE ALIGNMENT</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Where Supermicro fits, where One fits, who stays in control.</a:t>
            </a:r>
            <a:endParaRPr lang="en-US" sz="3000" dirty="0"/>
          </a:p>
        </p:txBody>
      </p:sp>
      <p:sp>
        <p:nvSpPr>
          <p:cNvPr id="4" name="Shape 2"/>
          <p:cNvSpPr/>
          <p:nvPr/>
        </p:nvSpPr>
        <p:spPr>
          <a:xfrm>
            <a:off x="777240"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5" name="Text 3"/>
          <p:cNvSpPr/>
          <p:nvPr/>
        </p:nvSpPr>
        <p:spPr>
          <a:xfrm>
            <a:off x="1069848"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On-device</a:t>
            </a:r>
            <a:endParaRPr lang="en-US" sz="1800" dirty="0"/>
          </a:p>
        </p:txBody>
      </p:sp>
      <p:sp>
        <p:nvSpPr>
          <p:cNvPr id="6" name="Text 4"/>
          <p:cNvSpPr/>
          <p:nvPr/>
        </p:nvSpPr>
        <p:spPr>
          <a:xfrm>
            <a:off x="1069848"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The person's agent and memory start on their phone and laptop. The trust anchor.</a:t>
            </a:r>
            <a:endParaRPr lang="en-US" sz="1350" dirty="0"/>
          </a:p>
        </p:txBody>
      </p:sp>
      <p:sp>
        <p:nvSpPr>
          <p:cNvPr id="7" name="Shape 5"/>
          <p:cNvSpPr/>
          <p:nvPr/>
        </p:nvSpPr>
        <p:spPr>
          <a:xfrm>
            <a:off x="4414418"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8" name="Text 6"/>
          <p:cNvSpPr/>
          <p:nvPr/>
        </p:nvSpPr>
        <p:spPr>
          <a:xfrm>
            <a:off x="4707026"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Edge: the sovereign AI factory</a:t>
            </a:r>
            <a:endParaRPr lang="en-US" sz="1800" dirty="0"/>
          </a:p>
        </p:txBody>
      </p:sp>
      <p:sp>
        <p:nvSpPr>
          <p:cNvPr id="9" name="Text 7"/>
          <p:cNvSpPr/>
          <p:nvPr/>
        </p:nvSpPr>
        <p:spPr>
          <a:xfrm>
            <a:off x="4707026"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 Supermicro 4U liquid-cooled HGX B200 8-GPU system (1.5TB HBM3e), up to the GB200 NVL72 rack, in the enterprise's own data center.</a:t>
            </a:r>
            <a:endParaRPr lang="en-US" sz="1350" dirty="0"/>
          </a:p>
        </p:txBody>
      </p:sp>
      <p:sp>
        <p:nvSpPr>
          <p:cNvPr id="10" name="Shape 8"/>
          <p:cNvSpPr/>
          <p:nvPr/>
        </p:nvSpPr>
        <p:spPr>
          <a:xfrm>
            <a:off x="8051597" y="2697480"/>
            <a:ext cx="3362858" cy="2286000"/>
          </a:xfrm>
          <a:prstGeom prst="roundRect">
            <a:avLst>
              <a:gd name="adj" fmla="val 3200"/>
            </a:avLst>
          </a:prstGeom>
          <a:solidFill>
            <a:srgbClr val="F5F5F7"/>
          </a:solidFill>
          <a:ln/>
          <a:effectLst>
            <a:outerShdw sx="100000" sy="100000" kx="0" ky="0" algn="bl" rotWithShape="0" blurRad="101600" dist="25400" dir="5400000">
              <a:srgbClr val="000000">
                <a:alpha val="5000"/>
              </a:srgbClr>
            </a:outerShdw>
          </a:effectLst>
        </p:spPr>
      </p:sp>
      <p:sp>
        <p:nvSpPr>
          <p:cNvPr id="11" name="Text 9"/>
          <p:cNvSpPr/>
          <p:nvPr/>
        </p:nvSpPr>
        <p:spPr>
          <a:xfrm>
            <a:off x="8344205" y="2953512"/>
            <a:ext cx="2777642" cy="640080"/>
          </a:xfrm>
          <a:prstGeom prst="rect">
            <a:avLst/>
          </a:prstGeom>
          <a:noFill/>
          <a:ln/>
        </p:spPr>
        <p:txBody>
          <a:bodyPr wrap="square" lIns="0" tIns="0" rIns="0" bIns="0" rtlCol="0" anchor="ctr"/>
          <a:lstStyle/>
          <a:p>
            <a:pPr indent="0" marL="0">
              <a:buNone/>
            </a:pPr>
            <a:r>
              <a:rPr lang="en-US" sz="1800" b="1" dirty="0">
                <a:solidFill>
                  <a:srgbClr val="1D1D1F"/>
                </a:solidFill>
                <a:latin typeface="Arial" pitchFamily="34" charset="0"/>
                <a:ea typeface="Arial" pitchFamily="34" charset="-122"/>
                <a:cs typeface="Arial" pitchFamily="34" charset="-120"/>
              </a:rPr>
              <a:t>No external custody</a:t>
            </a:r>
            <a:endParaRPr lang="en-US" sz="1800" dirty="0"/>
          </a:p>
        </p:txBody>
      </p:sp>
      <p:sp>
        <p:nvSpPr>
          <p:cNvPr id="12" name="Text 10"/>
          <p:cNvSpPr/>
          <p:nvPr/>
        </p:nvSpPr>
        <p:spPr>
          <a:xfrm>
            <a:off x="8344205" y="3611880"/>
            <a:ext cx="2777642" cy="118872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The factory is the enterprise's. One bursts nowhere it is not allowed. Every access is logged.</a:t>
            </a:r>
            <a:endParaRPr lang="en-US" sz="1350" dirty="0"/>
          </a:p>
        </p:txBody>
      </p:sp>
      <p:sp>
        <p:nvSpPr>
          <p:cNvPr id="13" name="Text 11"/>
          <p:cNvSpPr/>
          <p:nvPr/>
        </p:nvSpPr>
        <p:spPr>
          <a:xfrm>
            <a:off x="777240" y="5257800"/>
            <a:ext cx="10637215" cy="731520"/>
          </a:xfrm>
          <a:prstGeom prst="rect">
            <a:avLst/>
          </a:prstGeom>
          <a:noFill/>
          <a:ln/>
        </p:spPr>
        <p:txBody>
          <a:bodyPr wrap="square" lIns="0" tIns="0" rIns="0" bIns="0" rtlCol="0" anchor="ctr"/>
          <a:lstStyle/>
          <a:p>
            <a:pPr indent="0" marL="0">
              <a:lnSpc>
                <a:spcPct val="115000"/>
              </a:lnSpc>
              <a:buNone/>
            </a:pPr>
            <a:r>
              <a:rPr lang="en-US" sz="1500" i="1" dirty="0">
                <a:solidFill>
                  <a:srgbClr val="6E6E73"/>
                </a:solidFill>
                <a:latin typeface="Arial" pitchFamily="34" charset="0"/>
                <a:ea typeface="Arial" pitchFamily="34" charset="-122"/>
                <a:cs typeface="Arial" pitchFamily="34" charset="-120"/>
              </a:rPr>
              <a:t>Supermicro builds the sovereign AI factory. One provides the consent layer. The regulated data stays inside.</a:t>
            </a:r>
            <a:endParaRPr lang="en-US" sz="1500" dirty="0"/>
          </a:p>
        </p:txBody>
      </p:sp>
      <p:sp>
        <p:nvSpPr>
          <p:cNvPr id="14" name="Text 12"/>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15" name="Text 13"/>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02920"/>
            <a:ext cx="10637215" cy="365760"/>
          </a:xfrm>
          <a:prstGeom prst="rect">
            <a:avLst/>
          </a:prstGeom>
          <a:noFill/>
          <a:ln/>
        </p:spPr>
        <p:txBody>
          <a:bodyPr wrap="square" lIns="0" tIns="0" rIns="0" bIns="0" rtlCol="0" anchor="ctr"/>
          <a:lstStyle/>
          <a:p>
            <a:pPr indent="0" marL="0">
              <a:buNone/>
            </a:pPr>
            <a:r>
              <a:rPr lang="en-US" sz="1300" b="1" spc="300" kern="0" dirty="0">
                <a:solidFill>
                  <a:srgbClr val="6E6E73"/>
                </a:solidFill>
                <a:latin typeface="Arial" pitchFamily="34" charset="0"/>
                <a:ea typeface="Arial" pitchFamily="34" charset="-122"/>
                <a:cs typeface="Arial" pitchFamily="34" charset="-120"/>
              </a:rPr>
              <a:t>PILOT PROPOSAL</a:t>
            </a:r>
            <a:endParaRPr lang="en-US" sz="13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One rack. One enterprise. Real sovereignty.</a:t>
            </a:r>
            <a:endParaRPr lang="en-US" sz="3000" dirty="0"/>
          </a:p>
        </p:txBody>
      </p:sp>
      <p:sp>
        <p:nvSpPr>
          <p:cNvPr id="4" name="Text 2"/>
          <p:cNvSpPr/>
          <p:nvPr/>
        </p:nvSpPr>
        <p:spPr>
          <a:xfrm>
            <a:off x="777240" y="237744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1</a:t>
            </a:r>
            <a:endParaRPr lang="en-US" sz="2400" dirty="0"/>
          </a:p>
        </p:txBody>
      </p:sp>
      <p:sp>
        <p:nvSpPr>
          <p:cNvPr id="5" name="Text 3"/>
          <p:cNvSpPr/>
          <p:nvPr/>
        </p:nvSpPr>
        <p:spPr>
          <a:xfrm>
            <a:off x="1417320" y="239572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Certify a Supermicro HGX B200 system, or a GB200 NVL72 rack, as a sovereign 🤫 Puppy One appliance.</a:t>
            </a:r>
            <a:endParaRPr lang="en-US" sz="1600" dirty="0"/>
          </a:p>
        </p:txBody>
      </p:sp>
      <p:sp>
        <p:nvSpPr>
          <p:cNvPr id="6" name="Text 4"/>
          <p:cNvSpPr/>
          <p:nvPr/>
        </p:nvSpPr>
        <p:spPr>
          <a:xfrm>
            <a:off x="777240" y="324612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2</a:t>
            </a:r>
            <a:endParaRPr lang="en-US" sz="2400" dirty="0"/>
          </a:p>
        </p:txBody>
      </p:sp>
      <p:sp>
        <p:nvSpPr>
          <p:cNvPr id="7" name="Text 5"/>
          <p:cNvSpPr/>
          <p:nvPr/>
        </p:nvSpPr>
        <p:spPr>
          <a:xfrm>
            <a:off x="1417320" y="326440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Agent One runs on it, on-premises, with PCHP consent receipts and a private access log.</a:t>
            </a:r>
            <a:endParaRPr lang="en-US" sz="1600" dirty="0"/>
          </a:p>
        </p:txBody>
      </p:sp>
      <p:sp>
        <p:nvSpPr>
          <p:cNvPr id="8" name="Text 6"/>
          <p:cNvSpPr/>
          <p:nvPr/>
        </p:nvSpPr>
        <p:spPr>
          <a:xfrm>
            <a:off x="777240" y="4114800"/>
            <a:ext cx="457200" cy="548640"/>
          </a:xfrm>
          <a:prstGeom prst="rect">
            <a:avLst/>
          </a:prstGeom>
          <a:noFill/>
          <a:ln/>
        </p:spPr>
        <p:txBody>
          <a:bodyPr wrap="square" lIns="0" tIns="0" rIns="0" bIns="0" rtlCol="0" anchor="ctr"/>
          <a:lstStyle/>
          <a:p>
            <a:pPr indent="0" marL="0">
              <a:buNone/>
            </a:pPr>
            <a:r>
              <a:rPr lang="en-US" sz="2400" b="1" dirty="0">
                <a:solidFill>
                  <a:srgbClr val="86868B"/>
                </a:solidFill>
                <a:latin typeface="Arial" pitchFamily="34" charset="0"/>
                <a:ea typeface="Arial" pitchFamily="34" charset="-122"/>
                <a:cs typeface="Arial" pitchFamily="34" charset="-120"/>
              </a:rPr>
              <a:t>3</a:t>
            </a:r>
            <a:endParaRPr lang="en-US" sz="2400" dirty="0"/>
          </a:p>
        </p:txBody>
      </p:sp>
      <p:sp>
        <p:nvSpPr>
          <p:cNvPr id="9" name="Text 7"/>
          <p:cNvSpPr/>
          <p:nvPr/>
        </p:nvSpPr>
        <p:spPr>
          <a:xfrm>
            <a:off x="1417320" y="4133088"/>
            <a:ext cx="9997135" cy="777240"/>
          </a:xfrm>
          <a:prstGeom prst="rect">
            <a:avLst/>
          </a:prstGeom>
          <a:noFill/>
          <a:ln/>
        </p:spPr>
        <p:txBody>
          <a:bodyPr wrap="square" lIns="0" tIns="0" rIns="0" bIns="0" rtlCol="0" anchor="t"/>
          <a:lstStyle/>
          <a:p>
            <a:pPr indent="0" marL="0">
              <a:lnSpc>
                <a:spcPct val="115000"/>
              </a:lnSpc>
              <a:buNone/>
            </a:pPr>
            <a:r>
              <a:rPr lang="en-US" sz="1600" dirty="0">
                <a:solidFill>
                  <a:srgbClr val="1D1D1F"/>
                </a:solidFill>
                <a:latin typeface="Arial" pitchFamily="34" charset="0"/>
                <a:ea typeface="Arial" pitchFamily="34" charset="-122"/>
                <a:cs typeface="Arial" pitchFamily="34" charset="-120"/>
              </a:rPr>
              <a:t>90 days, measured against sovereign-AI deals unlocked, not a vanity metric.</a:t>
            </a:r>
            <a:endParaRPr lang="en-US" sz="1600" dirty="0"/>
          </a:p>
        </p:txBody>
      </p:sp>
      <p:sp>
        <p:nvSpPr>
          <p:cNvPr id="10" name="Text 8"/>
          <p:cNvSpPr/>
          <p:nvPr/>
        </p:nvSpPr>
        <p:spPr>
          <a:xfrm>
            <a:off x="777240" y="6355080"/>
            <a:ext cx="7315200" cy="274320"/>
          </a:xfrm>
          <a:prstGeom prst="rect">
            <a:avLst/>
          </a:prstGeom>
          <a:noFill/>
          <a:ln/>
        </p:spPr>
        <p:txBody>
          <a:bodyPr wrap="square" lIns="0" tIns="0" rIns="0" bIns="0" rtlCol="0" anchor="ctr"/>
          <a:lstStyle/>
          <a:p>
            <a:pPr indent="0" marL="0">
              <a:buNone/>
            </a:pPr>
            <a:r>
              <a:rPr lang="en-US" sz="1000" b="1" dirty="0">
                <a:solidFill>
                  <a:srgbClr val="1D1D1F"/>
                </a:solidFill>
                <a:latin typeface="Arial" pitchFamily="34" charset="0"/>
                <a:ea typeface="Arial" pitchFamily="34" charset="-122"/>
                <a:cs typeface="Arial" pitchFamily="34" charset="-120"/>
              </a:rPr>
              <a:t>🤫 One</a:t>
            </a:r>
            <a:pPr indent="0" marL="0">
              <a:buNone/>
            </a:pPr>
            <a:r>
              <a:rPr lang="en-US" sz="1000" dirty="0">
                <a:solidFill>
                  <a:srgbClr val="6E6E73"/>
                </a:solidFill>
                <a:latin typeface="Arial" pitchFamily="34" charset="0"/>
                <a:ea typeface="Arial" pitchFamily="34" charset="-122"/>
                <a:cs typeface="Arial" pitchFamily="34" charset="-120"/>
              </a:rPr>
              <a:t>   ·   Supermicro</a:t>
            </a:r>
            <a:endParaRPr lang="en-US" sz="1000" dirty="0"/>
          </a:p>
        </p:txBody>
      </p:sp>
      <p:sp>
        <p:nvSpPr>
          <p:cNvPr id="11" name="Text 9"/>
          <p:cNvSpPr/>
          <p:nvPr/>
        </p:nvSpPr>
        <p:spPr>
          <a:xfrm>
            <a:off x="5928055" y="6355080"/>
            <a:ext cx="54864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x Supermicro - Partnership (Draft)</dc:title>
  <dc:subject>PptxGenJS Presentation</dc:subject>
  <dc:creator>PptxGenJS</dc:creator>
  <cp:lastModifiedBy>PptxGenJS</cp:lastModifiedBy>
  <cp:revision>1</cp:revision>
  <dcterms:created xsi:type="dcterms:W3CDTF">2026-06-24T09:12:51Z</dcterms:created>
  <dcterms:modified xsi:type="dcterms:W3CDTF">2026-06-24T09:12:51Z</dcterms:modified>
</cp:coreProperties>
</file>