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365760"/>
          </a:xfrm>
          <a:prstGeom prst="rect">
            <a:avLst/>
          </a:prstGeom>
          <a:noFill/>
          <a:ln/>
        </p:spPr>
        <p:txBody>
          <a:bodyPr wrap="square" lIns="0" tIns="0" rIns="0" bIns="0" rtlCol="0" anchor="ctr"/>
          <a:lstStyle/>
          <a:p>
            <a:pPr indent="0" marL="0">
              <a:buNone/>
            </a:pPr>
            <a:r>
              <a:rPr lang="en-US" sz="1300" b="1" dirty="0">
                <a:solidFill>
                  <a:srgbClr val="1D1D1F"/>
                </a:solidFill>
                <a:latin typeface="Arial" pitchFamily="34" charset="0"/>
                <a:ea typeface="Arial" pitchFamily="34" charset="-122"/>
                <a:cs typeface="Arial" pitchFamily="34" charset="-120"/>
              </a:rPr>
              <a:t>🤫 One</a:t>
            </a:r>
            <a:pPr indent="0" marL="0">
              <a:buNone/>
            </a:pPr>
            <a:r>
              <a:rPr lang="en-US" sz="1300" dirty="0">
                <a:solidFill>
                  <a:srgbClr val="6E6E73"/>
                </a:solidFill>
                <a:latin typeface="Arial" pitchFamily="34" charset="0"/>
                <a:ea typeface="Arial" pitchFamily="34" charset="-122"/>
                <a:cs typeface="Arial" pitchFamily="34" charset="-120"/>
              </a:rPr>
              <a:t>  ×  Sierra   ·   a partnership proposal</a:t>
            </a:r>
            <a:endParaRPr lang="en-US" sz="1300" dirty="0"/>
          </a:p>
        </p:txBody>
      </p:sp>
      <p:sp>
        <p:nvSpPr>
          <p:cNvPr id="3" name="Text 1"/>
          <p:cNvSpPr/>
          <p:nvPr/>
        </p:nvSpPr>
        <p:spPr>
          <a:xfrm>
            <a:off x="777240" y="14173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THE CUSTOMER WE SERVE TOGETHER</a:t>
            </a:r>
            <a:endParaRPr lang="en-US" sz="1300" dirty="0"/>
          </a:p>
        </p:txBody>
      </p:sp>
      <p:sp>
        <p:nvSpPr>
          <p:cNvPr id="4" name="Text 2"/>
          <p:cNvSpPr/>
          <p:nvPr/>
        </p:nvSpPr>
        <p:spPr>
          <a:xfrm>
            <a:off x="777240" y="2103120"/>
            <a:ext cx="10637215" cy="2011680"/>
          </a:xfrm>
          <a:prstGeom prst="rect">
            <a:avLst/>
          </a:prstGeom>
          <a:noFill/>
          <a:ln/>
        </p:spPr>
        <p:txBody>
          <a:bodyPr wrap="square" lIns="0" tIns="0" rIns="0" bIns="0" rtlCol="0" anchor="ctr"/>
          <a:lstStyle/>
          <a:p>
            <a:pPr indent="0" marL="0">
              <a:lnSpc>
                <a:spcPct val="105000"/>
              </a:lnSpc>
              <a:buNone/>
            </a:pPr>
            <a:r>
              <a:rPr lang="en-US" sz="4200" b="1" dirty="0">
                <a:solidFill>
                  <a:srgbClr val="1D1D1F"/>
                </a:solidFill>
                <a:latin typeface="Arial" pitchFamily="34" charset="0"/>
                <a:ea typeface="Arial" pitchFamily="34" charset="-122"/>
                <a:cs typeface="Arial" pitchFamily="34" charset="-120"/>
              </a:rPr>
              <a:t>A person talking to a company's AI agent, who deserves an agent of their own.</a:t>
            </a:r>
            <a:endParaRPr lang="en-US" sz="4200" dirty="0"/>
          </a:p>
        </p:txBody>
      </p:sp>
      <p:sp>
        <p:nvSpPr>
          <p:cNvPr id="5" name="Text 3"/>
          <p:cNvSpPr/>
          <p:nvPr/>
        </p:nvSpPr>
        <p:spPr>
          <a:xfrm>
            <a:off x="777240" y="4480560"/>
            <a:ext cx="8808415" cy="914400"/>
          </a:xfrm>
          <a:prstGeom prst="rect">
            <a:avLst/>
          </a:prstGeom>
          <a:noFill/>
          <a:ln/>
        </p:spPr>
        <p:txBody>
          <a:bodyPr wrap="square" lIns="0" tIns="0" rIns="0" bIns="0" rtlCol="0" anchor="ctr"/>
          <a:lstStyle/>
          <a:p>
            <a:pPr indent="0" marL="0">
              <a:lnSpc>
                <a:spcPct val="120000"/>
              </a:lnSpc>
              <a:buNone/>
            </a:pPr>
            <a:r>
              <a:rPr lang="en-US" sz="1900" dirty="0">
                <a:solidFill>
                  <a:srgbClr val="6E6E73"/>
                </a:solidFill>
                <a:latin typeface="Arial" pitchFamily="34" charset="0"/>
                <a:ea typeface="Arial" pitchFamily="34" charset="-122"/>
                <a:cs typeface="Arial" pitchFamily="34" charset="-120"/>
              </a:rPr>
              <a:t>Sierra gives the brand a voice. One gives the customer a representative. Together the conversation is trustworthy.</a:t>
            </a:r>
            <a:endParaRPr lang="en-US" sz="19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JOINT SUCCESS METRICS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we measure together.</a:t>
            </a:r>
            <a:endParaRPr lang="en-US" sz="3000" dirty="0"/>
          </a:p>
        </p:txBody>
      </p:sp>
      <p:sp>
        <p:nvSpPr>
          <p:cNvPr id="4" name="Shape 2"/>
          <p:cNvSpPr/>
          <p:nvPr/>
        </p:nvSpPr>
        <p:spPr>
          <a:xfrm>
            <a:off x="777240"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97280"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customer</a:t>
            </a:r>
            <a:endParaRPr lang="en-US" sz="1700" dirty="0"/>
          </a:p>
        </p:txBody>
      </p:sp>
      <p:sp>
        <p:nvSpPr>
          <p:cNvPr id="6" name="Text 4"/>
          <p:cNvSpPr/>
          <p:nvPr/>
        </p:nvSpPr>
        <p:spPr>
          <a:xfrm>
            <a:off x="1097280"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Context shared with consent</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Customer satisfaction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Resolution without repeating themselves</a:t>
            </a:r>
            <a:endParaRPr lang="en-US" sz="1400" dirty="0"/>
          </a:p>
        </p:txBody>
      </p:sp>
      <p:sp>
        <p:nvSpPr>
          <p:cNvPr id="7" name="Shape 5"/>
          <p:cNvSpPr/>
          <p:nvPr/>
        </p:nvSpPr>
        <p:spPr>
          <a:xfrm>
            <a:off x="6233008"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6553048"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business</a:t>
            </a:r>
            <a:endParaRPr lang="en-US" sz="1700" dirty="0"/>
          </a:p>
        </p:txBody>
      </p:sp>
      <p:sp>
        <p:nvSpPr>
          <p:cNvPr id="9" name="Text 7"/>
          <p:cNvSpPr/>
          <p:nvPr/>
        </p:nvSpPr>
        <p:spPr>
          <a:xfrm>
            <a:off x="6553048"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Resolution rate</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Conversation trust score</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Repeat engagement</a:t>
            </a:r>
            <a:endParaRPr lang="en-US" sz="14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PARTNERSHIP ROADMAP</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Pilot, expand, scale.</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1 — Handoff</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consented-context handoff, one Sierra journey, 90 days.</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2 — Expand</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More journeys and brands, richer consented context.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3 — Standard</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as the customer-side counterpart across Sierra deployments.</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ASK</a:t>
            </a:r>
            <a:endParaRPr lang="en-US" sz="1300" dirty="0"/>
          </a:p>
        </p:txBody>
      </p:sp>
      <p:sp>
        <p:nvSpPr>
          <p:cNvPr id="3" name="Text 1"/>
          <p:cNvSpPr/>
          <p:nvPr/>
        </p:nvSpPr>
        <p:spPr>
          <a:xfrm>
            <a:off x="777240" y="1280160"/>
            <a:ext cx="10637215" cy="1463040"/>
          </a:xfrm>
          <a:prstGeom prst="rect">
            <a:avLst/>
          </a:prstGeom>
          <a:noFill/>
          <a:ln/>
        </p:spPr>
        <p:txBody>
          <a:bodyPr wrap="square" lIns="0" tIns="0" rIns="0" bIns="0" rtlCol="0" anchor="ctr"/>
          <a:lstStyle/>
          <a:p>
            <a:pPr indent="0" marL="0">
              <a:lnSpc>
                <a:spcPct val="105000"/>
              </a:lnSpc>
              <a:buNone/>
            </a:pPr>
            <a:r>
              <a:rPr lang="en-US" sz="3400" b="1" dirty="0">
                <a:solidFill>
                  <a:srgbClr val="FFFFFF"/>
                </a:solidFill>
                <a:latin typeface="Arial" pitchFamily="34" charset="0"/>
                <a:ea typeface="Arial" pitchFamily="34" charset="-122"/>
                <a:cs typeface="Arial" pitchFamily="34" charset="-120"/>
              </a:rPr>
              <a:t>The customer-side counterpart, not a competitor.</a:t>
            </a:r>
            <a:endParaRPr lang="en-US" sz="3400" dirty="0"/>
          </a:p>
        </p:txBody>
      </p:sp>
      <p:sp>
        <p:nvSpPr>
          <p:cNvPr id="4" name="Shape 2"/>
          <p:cNvSpPr/>
          <p:nvPr/>
        </p:nvSpPr>
        <p:spPr>
          <a:xfrm>
            <a:off x="822960" y="3401568"/>
            <a:ext cx="109728" cy="109728"/>
          </a:xfrm>
          <a:prstGeom prst="ellipse">
            <a:avLst/>
          </a:prstGeom>
          <a:solidFill>
            <a:srgbClr val="FFFFFF"/>
          </a:solidFill>
          <a:ln/>
        </p:spPr>
      </p:sp>
      <p:sp>
        <p:nvSpPr>
          <p:cNvPr id="5" name="Text 3"/>
          <p:cNvSpPr/>
          <p:nvPr/>
        </p:nvSpPr>
        <p:spPr>
          <a:xfrm>
            <a:off x="1143000" y="329184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non-binding letter of intent to pilot the consented-context handoff.</a:t>
            </a:r>
            <a:endParaRPr lang="en-US" sz="1600" dirty="0"/>
          </a:p>
        </p:txBody>
      </p:sp>
      <p:sp>
        <p:nvSpPr>
          <p:cNvPr id="6" name="Shape 4"/>
          <p:cNvSpPr/>
          <p:nvPr/>
        </p:nvSpPr>
        <p:spPr>
          <a:xfrm>
            <a:off x="822960" y="4178808"/>
            <a:ext cx="109728" cy="109728"/>
          </a:xfrm>
          <a:prstGeom prst="ellipse">
            <a:avLst/>
          </a:prstGeom>
          <a:solidFill>
            <a:srgbClr val="FFFFFF"/>
          </a:solidFill>
          <a:ln/>
        </p:spPr>
      </p:sp>
      <p:sp>
        <p:nvSpPr>
          <p:cNvPr id="7" name="Text 5"/>
          <p:cNvSpPr/>
          <p:nvPr/>
        </p:nvSpPr>
        <p:spPr>
          <a:xfrm>
            <a:off x="1143000" y="406908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No exclusivity. One is the customer-side counterpart to enterprise CX agents, not a rival. Papered by McDermott Will &amp; Schulte.</a:t>
            </a:r>
            <a:endParaRPr lang="en-US" sz="1600" dirty="0"/>
          </a:p>
        </p:txBody>
      </p:sp>
      <p:sp>
        <p:nvSpPr>
          <p:cNvPr id="8" name="Shape 6"/>
          <p:cNvSpPr/>
          <p:nvPr/>
        </p:nvSpPr>
        <p:spPr>
          <a:xfrm>
            <a:off x="822960" y="4956048"/>
            <a:ext cx="109728" cy="109728"/>
          </a:xfrm>
          <a:prstGeom prst="ellipse">
            <a:avLst/>
          </a:prstGeom>
          <a:solidFill>
            <a:srgbClr val="FFFFFF"/>
          </a:solidFill>
          <a:ln/>
        </p:spPr>
      </p:sp>
      <p:sp>
        <p:nvSpPr>
          <p:cNvPr id="9" name="Text 7"/>
          <p:cNvSpPr/>
          <p:nvPr/>
        </p:nvSpPr>
        <p:spPr>
          <a:xfrm>
            <a:off x="1143000" y="484632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future your customers already want, arriving faster because Sierra helped build it.</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Sierra</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DISCLAIMER</a:t>
            </a:r>
            <a:endParaRPr lang="en-US" sz="1300" dirty="0"/>
          </a:p>
        </p:txBody>
      </p:sp>
      <p:sp>
        <p:nvSpPr>
          <p:cNvPr id="3" name="Text 1"/>
          <p:cNvSpPr/>
          <p:nvPr/>
        </p:nvSpPr>
        <p:spPr>
          <a:xfrm>
            <a:off x="777240" y="128016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 One is a product of Hushh Technologies Corporation, an independent company. Sierra is named solely to describe the platform and ecosystem One is built toward. Hushh Technologies is not affiliated with, endorsed by, sponsored by, or partnered with Sierra.</a:t>
            </a:r>
            <a:endParaRPr lang="en-US" sz="1200" dirty="0"/>
          </a:p>
        </p:txBody>
      </p:sp>
      <p:sp>
        <p:nvSpPr>
          <p:cNvPr id="4" name="Text 2"/>
          <p:cNvSpPr/>
          <p:nvPr/>
        </p:nvSpPr>
        <p:spPr>
          <a:xfrm>
            <a:off x="777240" y="269748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Sierra figures are from public reporting and Sierra announcements, 2026; used to illustrate scale, not as a forecast or commitment. One is positioned as a customer-side counterpart to enterprise CX agents, not a competitor.</a:t>
            </a:r>
            <a:endParaRPr lang="en-US" sz="1200" dirty="0"/>
          </a:p>
        </p:txBody>
      </p:sp>
      <p:sp>
        <p:nvSpPr>
          <p:cNvPr id="5" name="Text 3"/>
          <p:cNvSpPr/>
          <p:nvPr/>
        </p:nvSpPr>
        <p:spPr>
          <a:xfrm>
            <a:off x="777240" y="411480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Partner economics are draft and illustrative; final terms are confirmed only in a partner agreement. Built June 2026. This deck is a draft for internal and McDermott review, has not been approved by any partnerships team, and is not an offer.</a:t>
            </a:r>
            <a:endParaRPr lang="en-US" sz="12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CUSTOMER MATTERS TO YOU</a:t>
            </a:r>
            <a:endParaRPr lang="en-US" sz="1300" dirty="0"/>
          </a:p>
        </p:txBody>
      </p:sp>
      <p:sp>
        <p:nvSpPr>
          <p:cNvPr id="3" name="Text 1"/>
          <p:cNvSpPr/>
          <p:nvPr/>
        </p:nvSpPr>
        <p:spPr>
          <a:xfrm>
            <a:off x="777240" y="1051560"/>
            <a:ext cx="10637215" cy="1188720"/>
          </a:xfrm>
          <a:prstGeom prst="rect">
            <a:avLst/>
          </a:prstGeom>
          <a:noFill/>
          <a:ln/>
        </p:spPr>
        <p:txBody>
          <a:bodyPr wrap="square" lIns="0" tIns="0" rIns="0" bIns="0" rtlCol="0" anchor="ctr"/>
          <a:lstStyle/>
          <a:p>
            <a:pPr indent="0" marL="0">
              <a:lnSpc>
                <a:spcPct val="105000"/>
              </a:lnSpc>
              <a:buNone/>
            </a:pPr>
            <a:r>
              <a:rPr lang="en-US" sz="3000" b="1" dirty="0">
                <a:solidFill>
                  <a:srgbClr val="1D1D1F"/>
                </a:solidFill>
                <a:latin typeface="Arial" pitchFamily="34" charset="0"/>
                <a:ea typeface="Arial" pitchFamily="34" charset="-122"/>
                <a:cs typeface="Arial" pitchFamily="34" charset="-120"/>
              </a:rPr>
              <a:t>Sierra builds the company's agent. One builds the customer's. The conversation needs both.</a:t>
            </a:r>
            <a:endParaRPr lang="en-US" sz="3000" dirty="0"/>
          </a:p>
        </p:txBody>
      </p:sp>
      <p:sp>
        <p:nvSpPr>
          <p:cNvPr id="4" name="Shape 2"/>
          <p:cNvSpPr/>
          <p:nvPr/>
        </p:nvSpPr>
        <p:spPr>
          <a:xfrm>
            <a:off x="777240"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914400"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More human CX</a:t>
            </a:r>
            <a:endParaRPr lang="en-US" sz="1800" dirty="0"/>
          </a:p>
        </p:txBody>
      </p:sp>
      <p:sp>
        <p:nvSpPr>
          <p:cNvPr id="6" name="Shape 4"/>
          <p:cNvSpPr/>
          <p:nvPr/>
        </p:nvSpPr>
        <p:spPr>
          <a:xfrm>
            <a:off x="4414418"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7" name="Text 5"/>
          <p:cNvSpPr/>
          <p:nvPr/>
        </p:nvSpPr>
        <p:spPr>
          <a:xfrm>
            <a:off x="4551578"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Brand-tuned agents</a:t>
            </a:r>
            <a:endParaRPr lang="en-US" sz="1800" dirty="0"/>
          </a:p>
        </p:txBody>
      </p:sp>
      <p:sp>
        <p:nvSpPr>
          <p:cNvPr id="8" name="Shape 6"/>
          <p:cNvSpPr/>
          <p:nvPr/>
        </p:nvSpPr>
        <p:spPr>
          <a:xfrm>
            <a:off x="8051597"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9" name="Text 7"/>
          <p:cNvSpPr/>
          <p:nvPr/>
        </p:nvSpPr>
        <p:spPr>
          <a:xfrm>
            <a:off x="8188757"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Action-taking</a:t>
            </a:r>
            <a:endParaRPr lang="en-US" sz="1800" dirty="0"/>
          </a:p>
        </p:txBody>
      </p:sp>
      <p:sp>
        <p:nvSpPr>
          <p:cNvPr id="10" name="Text 8"/>
          <p:cNvSpPr/>
          <p:nvPr/>
        </p:nvSpPr>
        <p:spPr>
          <a:xfrm>
            <a:off x="777240" y="4937760"/>
            <a:ext cx="10637215" cy="914400"/>
          </a:xfrm>
          <a:prstGeom prst="rect">
            <a:avLst/>
          </a:prstGeom>
          <a:noFill/>
          <a:ln/>
        </p:spPr>
        <p:txBody>
          <a:bodyPr wrap="square" lIns="0" tIns="0" rIns="0" bIns="0" rtlCol="0" anchor="ctr"/>
          <a:lstStyle/>
          <a:p>
            <a:pPr indent="0" marL="0">
              <a:lnSpc>
                <a:spcPct val="120000"/>
              </a:lnSpc>
              <a:buNone/>
            </a:pPr>
            <a:r>
              <a:rPr lang="en-US" sz="1700" i="1" dirty="0">
                <a:solidFill>
                  <a:srgbClr val="6E6E73"/>
                </a:solidFill>
                <a:latin typeface="Arial" pitchFamily="34" charset="0"/>
                <a:ea typeface="Arial" pitchFamily="34" charset="-122"/>
                <a:cs typeface="Arial" pitchFamily="34" charset="-120"/>
              </a:rPr>
              <a:t>Sierra makes the brand's agent more human. One makes sure a real, consenting human is on the other side.</a:t>
            </a:r>
            <a:endParaRPr lang="en-US" sz="1700" dirty="0"/>
          </a:p>
        </p:txBody>
      </p:sp>
      <p:sp>
        <p:nvSpPr>
          <p:cNvPr id="11" name="Text 9"/>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2" name="Text 10"/>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WHAT YOUR CUSTOMER CANNOT DO TODAY</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your customer cannot do today.</a:t>
            </a:r>
            <a:endParaRPr lang="en-US" sz="3000" dirty="0"/>
          </a:p>
        </p:txBody>
      </p:sp>
      <p:sp>
        <p:nvSpPr>
          <p:cNvPr id="4" name="Shape 2"/>
          <p:cNvSpPr/>
          <p:nvPr/>
        </p:nvSpPr>
        <p:spPr>
          <a:xfrm>
            <a:off x="822960" y="2304288"/>
            <a:ext cx="109728" cy="109728"/>
          </a:xfrm>
          <a:prstGeom prst="ellipse">
            <a:avLst/>
          </a:prstGeom>
          <a:solidFill>
            <a:srgbClr val="1D1D1F"/>
          </a:solidFill>
          <a:ln/>
        </p:spPr>
      </p:sp>
      <p:sp>
        <p:nvSpPr>
          <p:cNvPr id="5" name="Text 3"/>
          <p:cNvSpPr/>
          <p:nvPr/>
        </p:nvSpPr>
        <p:spPr>
          <a:xfrm>
            <a:off x="1143000" y="2194560"/>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When a customer talks to a brand's agent, no agent represents them.</a:t>
            </a:r>
            <a:endParaRPr lang="en-US" sz="1700" dirty="0"/>
          </a:p>
        </p:txBody>
      </p:sp>
      <p:sp>
        <p:nvSpPr>
          <p:cNvPr id="6" name="Shape 4"/>
          <p:cNvSpPr/>
          <p:nvPr/>
        </p:nvSpPr>
        <p:spPr>
          <a:xfrm>
            <a:off x="822960" y="2962656"/>
            <a:ext cx="109728" cy="109728"/>
          </a:xfrm>
          <a:prstGeom prst="ellipse">
            <a:avLst/>
          </a:prstGeom>
          <a:solidFill>
            <a:srgbClr val="1D1D1F"/>
          </a:solidFill>
          <a:ln/>
        </p:spPr>
      </p:sp>
      <p:sp>
        <p:nvSpPr>
          <p:cNvPr id="7" name="Text 5"/>
          <p:cNvSpPr/>
          <p:nvPr/>
        </p:nvSpPr>
        <p:spPr>
          <a:xfrm>
            <a:off x="1143000" y="2852928"/>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 customer re-explains themselves to every company's agent.</a:t>
            </a:r>
            <a:endParaRPr lang="en-US" sz="1700" dirty="0"/>
          </a:p>
        </p:txBody>
      </p:sp>
      <p:sp>
        <p:nvSpPr>
          <p:cNvPr id="8" name="Shape 6"/>
          <p:cNvSpPr/>
          <p:nvPr/>
        </p:nvSpPr>
        <p:spPr>
          <a:xfrm>
            <a:off x="822960" y="3621024"/>
            <a:ext cx="109728" cy="109728"/>
          </a:xfrm>
          <a:prstGeom prst="ellipse">
            <a:avLst/>
          </a:prstGeom>
          <a:solidFill>
            <a:srgbClr val="1D1D1F"/>
          </a:solidFill>
          <a:ln/>
        </p:spPr>
      </p:sp>
      <p:sp>
        <p:nvSpPr>
          <p:cNvPr id="9" name="Text 7"/>
          <p:cNvSpPr/>
          <p:nvPr/>
        </p:nvSpPr>
        <p:spPr>
          <a:xfrm>
            <a:off x="1143000" y="3511296"/>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Consent and context are not portable into the conversation.</a:t>
            </a:r>
            <a:endParaRPr lang="en-US" sz="1700" dirty="0"/>
          </a:p>
        </p:txBody>
      </p:sp>
      <p:sp>
        <p:nvSpPr>
          <p:cNvPr id="10" name="Shape 8"/>
          <p:cNvSpPr/>
          <p:nvPr/>
        </p:nvSpPr>
        <p:spPr>
          <a:xfrm>
            <a:off x="822960" y="4279392"/>
            <a:ext cx="109728" cy="109728"/>
          </a:xfrm>
          <a:prstGeom prst="ellipse">
            <a:avLst/>
          </a:prstGeom>
          <a:solidFill>
            <a:srgbClr val="1D1D1F"/>
          </a:solidFill>
          <a:ln/>
        </p:spPr>
      </p:sp>
      <p:sp>
        <p:nvSpPr>
          <p:cNvPr id="11" name="Text 9"/>
          <p:cNvSpPr/>
          <p:nvPr/>
        </p:nvSpPr>
        <p:spPr>
          <a:xfrm>
            <a:off x="1143000" y="4169664"/>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 person's side of the conversation is not owned by the person.</a:t>
            </a:r>
            <a:endParaRPr lang="en-US" sz="1700" dirty="0"/>
          </a:p>
        </p:txBody>
      </p:sp>
      <p:sp>
        <p:nvSpPr>
          <p:cNvPr id="12" name="Text 10"/>
          <p:cNvSpPr/>
          <p:nvPr/>
        </p:nvSpPr>
        <p:spPr>
          <a:xfrm>
            <a:off x="777240" y="5102352"/>
            <a:ext cx="10637215" cy="731520"/>
          </a:xfrm>
          <a:prstGeom prst="rect">
            <a:avLst/>
          </a:prstGeom>
          <a:noFill/>
          <a:ln/>
        </p:spPr>
        <p:txBody>
          <a:bodyPr wrap="square" lIns="0" tIns="0" rIns="0" bIns="0" rtlCol="0" anchor="ctr"/>
          <a:lstStyle/>
          <a:p>
            <a:pPr indent="0" marL="0">
              <a:buNone/>
            </a:pPr>
            <a:r>
              <a:rPr lang="en-US" sz="1800" b="1" i="1" dirty="0">
                <a:solidFill>
                  <a:srgbClr val="6E6E73"/>
                </a:solidFill>
                <a:latin typeface="Arial" pitchFamily="34" charset="0"/>
                <a:ea typeface="Arial" pitchFamily="34" charset="-122"/>
                <a:cs typeface="Arial" pitchFamily="34" charset="-120"/>
              </a:rPr>
              <a:t>CX agents are getting more human. The customer is still on their own, retyping their life.</a:t>
            </a:r>
            <a:endParaRPr lang="en-US" sz="180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FUTURE STATE</a:t>
            </a:r>
            <a:endParaRPr lang="en-US" sz="1300" dirty="0"/>
          </a:p>
        </p:txBody>
      </p:sp>
      <p:sp>
        <p:nvSpPr>
          <p:cNvPr id="3" name="Text 1"/>
          <p:cNvSpPr/>
          <p:nvPr/>
        </p:nvSpPr>
        <p:spPr>
          <a:xfrm>
            <a:off x="777240" y="1554480"/>
            <a:ext cx="10637215"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Marcus owns One.</a:t>
            </a:r>
            <a:endParaRPr lang="en-US" sz="2700" dirty="0"/>
          </a:p>
        </p:txBody>
      </p:sp>
      <p:sp>
        <p:nvSpPr>
          <p:cNvPr id="4" name="Text 2"/>
          <p:cNvSpPr/>
          <p:nvPr/>
        </p:nvSpPr>
        <p:spPr>
          <a:xfrm>
            <a:off x="777240" y="219456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A brand he trusts runs Sierra.</a:t>
            </a:r>
            <a:endParaRPr lang="en-US" sz="2700" dirty="0"/>
          </a:p>
        </p:txBody>
      </p:sp>
      <p:sp>
        <p:nvSpPr>
          <p:cNvPr id="5" name="Text 3"/>
          <p:cNvSpPr/>
          <p:nvPr/>
        </p:nvSpPr>
        <p:spPr>
          <a:xfrm>
            <a:off x="777240" y="283464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Marcus's agent brings his context, with his consent, into the conversation.</a:t>
            </a:r>
            <a:endParaRPr lang="en-US" sz="2700" dirty="0"/>
          </a:p>
        </p:txBody>
      </p:sp>
      <p:sp>
        <p:nvSpPr>
          <p:cNvPr id="6" name="Text 4"/>
          <p:cNvSpPr/>
          <p:nvPr/>
        </p:nvSpPr>
        <p:spPr>
          <a:xfrm>
            <a:off x="777240" y="347472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Sierra's agent resolves it faster because the human side is real.</a:t>
            </a:r>
            <a:endParaRPr lang="en-US" sz="2700" dirty="0"/>
          </a:p>
        </p:txBody>
      </p:sp>
      <p:sp>
        <p:nvSpPr>
          <p:cNvPr id="7" name="Text 5"/>
          <p:cNvSpPr/>
          <p:nvPr/>
        </p:nvSpPr>
        <p:spPr>
          <a:xfrm>
            <a:off x="777240" y="411480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Marcus approves what is shared. He stays in control.</a:t>
            </a:r>
            <a:endParaRPr lang="en-US" sz="2700" dirty="0"/>
          </a:p>
        </p:txBody>
      </p:sp>
      <p:sp>
        <p:nvSpPr>
          <p:cNvPr id="8" name="Text 6"/>
          <p:cNvSpPr/>
          <p:nvPr/>
        </p:nvSpPr>
        <p:spPr>
          <a:xfrm>
            <a:off x="777240" y="5212080"/>
            <a:ext cx="10637215" cy="914400"/>
          </a:xfrm>
          <a:prstGeom prst="rect">
            <a:avLst/>
          </a:prstGeom>
          <a:noFill/>
          <a:ln/>
        </p:spPr>
        <p:txBody>
          <a:bodyPr wrap="square" lIns="0" tIns="0" rIns="0" bIns="0" rtlCol="0" anchor="ctr"/>
          <a:lstStyle/>
          <a:p>
            <a:pPr indent="0" marL="0">
              <a:lnSpc>
                <a:spcPct val="120000"/>
              </a:lnSpc>
              <a:buNone/>
            </a:pPr>
            <a:r>
              <a:rPr lang="en-US" sz="1600" i="1" dirty="0">
                <a:solidFill>
                  <a:srgbClr val="86868B"/>
                </a:solidFill>
                <a:latin typeface="Arial" pitchFamily="34" charset="0"/>
                <a:ea typeface="Arial" pitchFamily="34" charset="-122"/>
                <a:cs typeface="Arial" pitchFamily="34" charset="-120"/>
              </a:rPr>
              <a:t>Sierra provides the brand's agent. Hushh provides the customer's agent and the consent layer. The experience is more human because a human is truly represented.</a:t>
            </a:r>
            <a:endParaRPr lang="en-US" sz="1600" dirty="0"/>
          </a:p>
        </p:txBody>
      </p:sp>
      <p:sp>
        <p:nvSpPr>
          <p:cNvPr id="9" name="Text 7"/>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Sierra</a:t>
            </a:r>
            <a:endParaRPr lang="en-US" sz="1000" dirty="0"/>
          </a:p>
        </p:txBody>
      </p:sp>
      <p:sp>
        <p:nvSpPr>
          <p:cNvPr id="10" name="Text 8"/>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ALIGNS WITH YOUR MISSION</a:t>
            </a:r>
            <a:endParaRPr lang="en-US" sz="1300" dirty="0"/>
          </a:p>
        </p:txBody>
      </p:sp>
      <p:sp>
        <p:nvSpPr>
          <p:cNvPr id="3" name="Text 1"/>
          <p:cNvSpPr/>
          <p:nvPr/>
        </p:nvSpPr>
        <p:spPr>
          <a:xfrm>
            <a:off x="777240" y="1371600"/>
            <a:ext cx="10637215" cy="2011680"/>
          </a:xfrm>
          <a:prstGeom prst="rect">
            <a:avLst/>
          </a:prstGeom>
          <a:noFill/>
          <a:ln/>
        </p:spPr>
        <p:txBody>
          <a:bodyPr wrap="square" lIns="0" tIns="0" rIns="0" bIns="0" rtlCol="0" anchor="ctr"/>
          <a:lstStyle/>
          <a:p>
            <a:pPr indent="0" marL="0">
              <a:lnSpc>
                <a:spcPct val="110000"/>
              </a:lnSpc>
              <a:buNone/>
            </a:pPr>
            <a:r>
              <a:rPr lang="en-US" sz="3200" b="1" dirty="0">
                <a:solidFill>
                  <a:srgbClr val="1D1D1F"/>
                </a:solidFill>
                <a:latin typeface="Arial" pitchFamily="34" charset="0"/>
                <a:ea typeface="Arial" pitchFamily="34" charset="-122"/>
                <a:cs typeface="Arial" pitchFamily="34" charset="-120"/>
              </a:rPr>
              <a:t>“Build better, more human customer experiences with AI.”</a:t>
            </a:r>
            <a:endParaRPr lang="en-US" sz="3200" dirty="0"/>
          </a:p>
        </p:txBody>
      </p:sp>
      <p:sp>
        <p:nvSpPr>
          <p:cNvPr id="4" name="Text 2"/>
          <p:cNvSpPr/>
          <p:nvPr/>
        </p:nvSpPr>
        <p:spPr>
          <a:xfrm>
            <a:off x="777240" y="3931920"/>
            <a:ext cx="9265615" cy="1645920"/>
          </a:xfrm>
          <a:prstGeom prst="rect">
            <a:avLst/>
          </a:prstGeom>
          <a:noFill/>
          <a:ln/>
        </p:spPr>
        <p:txBody>
          <a:bodyPr wrap="square" lIns="0" tIns="0" rIns="0" bIns="0" rtlCol="0" anchor="ctr"/>
          <a:lstStyle/>
          <a:p>
            <a:pPr indent="0" marL="0">
              <a:lnSpc>
                <a:spcPct val="125000"/>
              </a:lnSpc>
              <a:buNone/>
            </a:pPr>
            <a:r>
              <a:rPr lang="en-US" sz="1800" dirty="0">
                <a:solidFill>
                  <a:srgbClr val="6E6E73"/>
                </a:solidFill>
                <a:latin typeface="Arial" pitchFamily="34" charset="0"/>
                <a:ea typeface="Arial" pitchFamily="34" charset="-122"/>
                <a:cs typeface="Arial" pitchFamily="34" charset="-120"/>
              </a:rPr>
              <a:t>One completes that promise. The most human experience is one where the customer is represented by their own agent, bringing consented context so Sierra's agent can truly help.</a:t>
            </a:r>
            <a:endParaRPr lang="en-US" sz="18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CUSTOMERS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Trust, agency, and ownership, for the person.</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More human</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 customer is represented, not interrogated.</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Agency</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Their context arrives with consent, and only what they approve.</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Their memory and permissions stay theirs across every brand.</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BUSINESS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The number follows the customer.</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Faster resolution</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Sierra agents resolve faster when the human side arrives with consented context.</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Higher trust</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customer-owned consent layer raises trust in every Sierra conversation.</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 counterpart</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Sierra's brand agents gain a customer-side partner, not a rival.</a:t>
            </a:r>
            <a:endParaRPr lang="en-US" sz="1350" dirty="0"/>
          </a:p>
        </p:txBody>
      </p:sp>
      <p:sp>
        <p:nvSpPr>
          <p:cNvPr id="13" name="Text 11"/>
          <p:cNvSpPr/>
          <p:nvPr/>
        </p:nvSpPr>
        <p:spPr>
          <a:xfrm>
            <a:off x="777240" y="5943600"/>
            <a:ext cx="10637215" cy="32004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Sierra figures ($150M+ ARR, ~40% of the Fortune 50, Agent OS, multi-model, FedRAMP High) per public reporting and Sierra announcements, 2026.</a:t>
            </a:r>
            <a:endParaRPr lang="en-US" sz="95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ARCHITECTURE ALIGNMENT</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Where Sierra fits, where One fits, who stays in control.</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Brand side</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Sierra's brand-tuned agent handles the experience and takes action on the company's systems.</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The conversation</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brings the customer's consented context; Sierra resolves; every handoff receipted.</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Customer side</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One holds the person's memory and consent. PCHP governs what enters the conversation.</a:t>
            </a:r>
            <a:endParaRPr lang="en-US" sz="1350" dirty="0"/>
          </a:p>
        </p:txBody>
      </p:sp>
      <p:sp>
        <p:nvSpPr>
          <p:cNvPr id="13" name="Text 11"/>
          <p:cNvSpPr/>
          <p:nvPr/>
        </p:nvSpPr>
        <p:spPr>
          <a:xfrm>
            <a:off x="777240" y="5257800"/>
            <a:ext cx="10637215" cy="731520"/>
          </a:xfrm>
          <a:prstGeom prst="rect">
            <a:avLst/>
          </a:prstGeom>
          <a:noFill/>
          <a:ln/>
        </p:spPr>
        <p:txBody>
          <a:bodyPr wrap="square" lIns="0" tIns="0" rIns="0" bIns="0" rtlCol="0" anchor="ctr"/>
          <a:lstStyle/>
          <a:p>
            <a:pPr indent="0" marL="0">
              <a:lnSpc>
                <a:spcPct val="115000"/>
              </a:lnSpc>
              <a:buNone/>
            </a:pPr>
            <a:r>
              <a:rPr lang="en-US" sz="1500" i="1" dirty="0">
                <a:solidFill>
                  <a:srgbClr val="6E6E73"/>
                </a:solidFill>
                <a:latin typeface="Arial" pitchFamily="34" charset="0"/>
                <a:ea typeface="Arial" pitchFamily="34" charset="-122"/>
                <a:cs typeface="Arial" pitchFamily="34" charset="-120"/>
              </a:rPr>
              <a:t>Sierra is the brand's agent. One is the customer's. The consent layer makes the conversation genuinely human.</a:t>
            </a:r>
            <a:endParaRPr lang="en-US" sz="150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PILOT PROPOSAL</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One consented handoff. One journey. Real trust.</a:t>
            </a:r>
            <a:endParaRPr lang="en-US" sz="3000" dirty="0"/>
          </a:p>
        </p:txBody>
      </p:sp>
      <p:sp>
        <p:nvSpPr>
          <p:cNvPr id="4" name="Text 2"/>
          <p:cNvSpPr/>
          <p:nvPr/>
        </p:nvSpPr>
        <p:spPr>
          <a:xfrm>
            <a:off x="777240" y="237744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1</a:t>
            </a:r>
            <a:endParaRPr lang="en-US" sz="2400" dirty="0"/>
          </a:p>
        </p:txBody>
      </p:sp>
      <p:sp>
        <p:nvSpPr>
          <p:cNvPr id="5" name="Text 3"/>
          <p:cNvSpPr/>
          <p:nvPr/>
        </p:nvSpPr>
        <p:spPr>
          <a:xfrm>
            <a:off x="1417320" y="239572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Pilot a consented-context handoff from One into a Sierra deployment for one journey.</a:t>
            </a:r>
            <a:endParaRPr lang="en-US" sz="1600" dirty="0"/>
          </a:p>
        </p:txBody>
      </p:sp>
      <p:sp>
        <p:nvSpPr>
          <p:cNvPr id="6" name="Text 4"/>
          <p:cNvSpPr/>
          <p:nvPr/>
        </p:nvSpPr>
        <p:spPr>
          <a:xfrm>
            <a:off x="777240" y="324612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2</a:t>
            </a:r>
            <a:endParaRPr lang="en-US" sz="2400" dirty="0"/>
          </a:p>
        </p:txBody>
      </p:sp>
      <p:sp>
        <p:nvSpPr>
          <p:cNvPr id="7" name="Text 5"/>
          <p:cNvSpPr/>
          <p:nvPr/>
        </p:nvSpPr>
        <p:spPr>
          <a:xfrm>
            <a:off x="1417320" y="326440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The customer brings only what they approve; PCHP governs every handoff.</a:t>
            </a:r>
            <a:endParaRPr lang="en-US" sz="1600" dirty="0"/>
          </a:p>
        </p:txBody>
      </p:sp>
      <p:sp>
        <p:nvSpPr>
          <p:cNvPr id="8" name="Text 6"/>
          <p:cNvSpPr/>
          <p:nvPr/>
        </p:nvSpPr>
        <p:spPr>
          <a:xfrm>
            <a:off x="777240" y="411480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3</a:t>
            </a:r>
            <a:endParaRPr lang="en-US" sz="2400" dirty="0"/>
          </a:p>
        </p:txBody>
      </p:sp>
      <p:sp>
        <p:nvSpPr>
          <p:cNvPr id="9" name="Text 7"/>
          <p:cNvSpPr/>
          <p:nvPr/>
        </p:nvSpPr>
        <p:spPr>
          <a:xfrm>
            <a:off x="1417320" y="413308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90 days, measured against resolution and trust, not a vanity metric.</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Sierra</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Sierra - Partnership (Draft)</dc:title>
  <dc:subject>PptxGenJS Presentation</dc:subject>
  <dc:creator>PptxGenJS</dc:creator>
  <cp:lastModifiedBy>PptxGenJS</cp:lastModifiedBy>
  <cp:revision>1</cp:revision>
  <dcterms:created xsi:type="dcterms:W3CDTF">2026-06-24T05:31:38Z</dcterms:created>
  <dcterms:modified xsi:type="dcterms:W3CDTF">2026-06-24T05:31:38Z</dcterms:modified>
</cp:coreProperties>
</file>