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365760"/>
          </a:xfrm>
          <a:prstGeom prst="rect">
            <a:avLst/>
          </a:prstGeom>
          <a:noFill/>
          <a:ln/>
        </p:spPr>
        <p:txBody>
          <a:bodyPr wrap="square" lIns="0" tIns="0" rIns="0" bIns="0" rtlCol="0" anchor="ctr"/>
          <a:lstStyle/>
          <a:p>
            <a:pPr indent="0" marL="0">
              <a:buNone/>
            </a:pPr>
            <a:r>
              <a:rPr lang="en-US" sz="1300" b="1" dirty="0">
                <a:solidFill>
                  <a:srgbClr val="1D1D1F"/>
                </a:solidFill>
                <a:latin typeface="Arial" pitchFamily="34" charset="0"/>
                <a:ea typeface="Arial" pitchFamily="34" charset="-122"/>
                <a:cs typeface="Arial" pitchFamily="34" charset="-120"/>
              </a:rPr>
              <a:t>🤫 One</a:t>
            </a:r>
            <a:pPr indent="0" marL="0">
              <a:buNone/>
            </a:pPr>
            <a:r>
              <a:rPr lang="en-US" sz="1300" dirty="0">
                <a:solidFill>
                  <a:srgbClr val="6E6E73"/>
                </a:solidFill>
                <a:latin typeface="Arial" pitchFamily="34" charset="0"/>
                <a:ea typeface="Arial" pitchFamily="34" charset="-122"/>
                <a:cs typeface="Arial" pitchFamily="34" charset="-120"/>
              </a:rPr>
              <a:t>  ×  Lenovo   ·   a partnership proposal</a:t>
            </a:r>
            <a:endParaRPr lang="en-US" sz="1300" dirty="0"/>
          </a:p>
        </p:txBody>
      </p:sp>
      <p:sp>
        <p:nvSpPr>
          <p:cNvPr id="3" name="Text 1"/>
          <p:cNvSpPr/>
          <p:nvPr/>
        </p:nvSpPr>
        <p:spPr>
          <a:xfrm>
            <a:off x="777240" y="14173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THE CUSTOMER WE SERVE TOGETHER</a:t>
            </a:r>
            <a:endParaRPr lang="en-US" sz="1300" dirty="0"/>
          </a:p>
        </p:txBody>
      </p:sp>
      <p:sp>
        <p:nvSpPr>
          <p:cNvPr id="4" name="Text 2"/>
          <p:cNvSpPr/>
          <p:nvPr/>
        </p:nvSpPr>
        <p:spPr>
          <a:xfrm>
            <a:off x="777240" y="2103120"/>
            <a:ext cx="10637215" cy="2011680"/>
          </a:xfrm>
          <a:prstGeom prst="rect">
            <a:avLst/>
          </a:prstGeom>
          <a:noFill/>
          <a:ln/>
        </p:spPr>
        <p:txBody>
          <a:bodyPr wrap="square" lIns="0" tIns="0" rIns="0" bIns="0" rtlCol="0" anchor="ctr"/>
          <a:lstStyle/>
          <a:p>
            <a:pPr indent="0" marL="0">
              <a:lnSpc>
                <a:spcPct val="105000"/>
              </a:lnSpc>
              <a:buNone/>
            </a:pPr>
            <a:r>
              <a:rPr lang="en-US" sz="4200" b="1" dirty="0">
                <a:solidFill>
                  <a:srgbClr val="1D1D1F"/>
                </a:solidFill>
                <a:latin typeface="Arial" pitchFamily="34" charset="0"/>
                <a:ea typeface="Arial" pitchFamily="34" charset="-122"/>
                <a:cs typeface="Arial" pitchFamily="34" charset="-120"/>
              </a:rPr>
              <a:t>A practice or team that wants AI from edge to cloud, owned, with client data kept close.</a:t>
            </a:r>
            <a:endParaRPr lang="en-US" sz="4200" dirty="0"/>
          </a:p>
        </p:txBody>
      </p:sp>
      <p:sp>
        <p:nvSpPr>
          <p:cNvPr id="5" name="Text 3"/>
          <p:cNvSpPr/>
          <p:nvPr/>
        </p:nvSpPr>
        <p:spPr>
          <a:xfrm>
            <a:off x="777240" y="4480560"/>
            <a:ext cx="8808415" cy="914400"/>
          </a:xfrm>
          <a:prstGeom prst="rect">
            <a:avLst/>
          </a:prstGeom>
          <a:noFill/>
          <a:ln/>
        </p:spPr>
        <p:txBody>
          <a:bodyPr wrap="square" lIns="0" tIns="0" rIns="0" bIns="0" rtlCol="0" anchor="ctr"/>
          <a:lstStyle/>
          <a:p>
            <a:pPr indent="0" marL="0">
              <a:lnSpc>
                <a:spcPct val="120000"/>
              </a:lnSpc>
              <a:buNone/>
            </a:pPr>
            <a:r>
              <a:rPr lang="en-US" sz="1900" dirty="0">
                <a:solidFill>
                  <a:srgbClr val="6E6E73"/>
                </a:solidFill>
                <a:latin typeface="Arial" pitchFamily="34" charset="0"/>
                <a:ea typeface="Arial" pitchFamily="34" charset="-122"/>
                <a:cs typeface="Arial" pitchFamily="34" charset="-120"/>
              </a:rPr>
              <a:t>Owned. Edge to cloud. Private. That is the customer Lenovo and One serve together.</a:t>
            </a:r>
            <a:endParaRPr lang="en-US" sz="19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JOINT SUCCESS METRICS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we measure together.</a:t>
            </a:r>
            <a:endParaRPr lang="en-US" sz="3000" dirty="0"/>
          </a:p>
        </p:txBody>
      </p:sp>
      <p:sp>
        <p:nvSpPr>
          <p:cNvPr id="4" name="Shape 2"/>
          <p:cNvSpPr/>
          <p:nvPr/>
        </p:nvSpPr>
        <p:spPr>
          <a:xfrm>
            <a:off x="777240"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97280"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customer</a:t>
            </a:r>
            <a:endParaRPr lang="en-US" sz="1700" dirty="0"/>
          </a:p>
        </p:txBody>
      </p:sp>
      <p:sp>
        <p:nvSpPr>
          <p:cNvPr id="6" name="Text 4"/>
          <p:cNvSpPr/>
          <p:nvPr/>
        </p:nvSpPr>
        <p:spPr>
          <a:xfrm>
            <a:off x="1097280"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Owner trust and satisfaction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Consent actions completed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Data that stayed on-premises</a:t>
            </a:r>
            <a:endParaRPr lang="en-US" sz="1400" dirty="0"/>
          </a:p>
        </p:txBody>
      </p:sp>
      <p:sp>
        <p:nvSpPr>
          <p:cNvPr id="7" name="Shape 5"/>
          <p:cNvSpPr/>
          <p:nvPr/>
        </p:nvSpPr>
        <p:spPr>
          <a:xfrm>
            <a:off x="6233008"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6553048"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business</a:t>
            </a:r>
            <a:endParaRPr lang="en-US" sz="1700" dirty="0"/>
          </a:p>
        </p:txBody>
      </p:sp>
      <p:sp>
        <p:nvSpPr>
          <p:cNvPr id="9" name="Text 7"/>
          <p:cNvSpPr/>
          <p:nvPr/>
        </p:nvSpPr>
        <p:spPr>
          <a:xfrm>
            <a:off x="6553048"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Certified-config attach</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Hybrid AI pull-through</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Private-AI pipeline unlocked</a:t>
            </a:r>
            <a:endParaRPr lang="en-US" sz="14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PARTNERSHIP ROADMAP</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Pilot, expand, scale.</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1 — Pilot</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Certify one flagship as a 🤫 Puppy One configuration, one owner cohort, 90 days.</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2 — Expand</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More configurations across desk and server, deeper integration, broader cohort.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3 — Scale</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 Puppy One as a standard owned-supercomputer line on your hardware.</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ASK</a:t>
            </a:r>
            <a:endParaRPr lang="en-US" sz="1300" dirty="0"/>
          </a:p>
        </p:txBody>
      </p:sp>
      <p:sp>
        <p:nvSpPr>
          <p:cNvPr id="3" name="Text 1"/>
          <p:cNvSpPr/>
          <p:nvPr/>
        </p:nvSpPr>
        <p:spPr>
          <a:xfrm>
            <a:off x="777240" y="1280160"/>
            <a:ext cx="10637215" cy="1463040"/>
          </a:xfrm>
          <a:prstGeom prst="rect">
            <a:avLst/>
          </a:prstGeom>
          <a:noFill/>
          <a:ln/>
        </p:spPr>
        <p:txBody>
          <a:bodyPr wrap="square" lIns="0" tIns="0" rIns="0" bIns="0" rtlCol="0" anchor="ctr"/>
          <a:lstStyle/>
          <a:p>
            <a:pPr indent="0" marL="0">
              <a:lnSpc>
                <a:spcPct val="105000"/>
              </a:lnSpc>
              <a:buNone/>
            </a:pPr>
            <a:r>
              <a:rPr lang="en-US" sz="3400" b="1" dirty="0">
                <a:solidFill>
                  <a:srgbClr val="FFFFFF"/>
                </a:solidFill>
                <a:latin typeface="Arial" pitchFamily="34" charset="0"/>
                <a:ea typeface="Arial" pitchFamily="34" charset="-122"/>
                <a:cs typeface="Arial" pitchFamily="34" charset="-120"/>
              </a:rPr>
              <a:t>A future your customers already want.</a:t>
            </a:r>
            <a:endParaRPr lang="en-US" sz="3400" dirty="0"/>
          </a:p>
        </p:txBody>
      </p:sp>
      <p:sp>
        <p:nvSpPr>
          <p:cNvPr id="4" name="Shape 2"/>
          <p:cNvSpPr/>
          <p:nvPr/>
        </p:nvSpPr>
        <p:spPr>
          <a:xfrm>
            <a:off x="822960" y="3401568"/>
            <a:ext cx="109728" cy="109728"/>
          </a:xfrm>
          <a:prstGeom prst="ellipse">
            <a:avLst/>
          </a:prstGeom>
          <a:solidFill>
            <a:srgbClr val="FFFFFF"/>
          </a:solidFill>
          <a:ln/>
        </p:spPr>
      </p:sp>
      <p:sp>
        <p:nvSpPr>
          <p:cNvPr id="5" name="Text 3"/>
          <p:cNvSpPr/>
          <p:nvPr/>
        </p:nvSpPr>
        <p:spPr>
          <a:xfrm>
            <a:off x="1143000" y="329184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non-binding letter of intent to certify one flagship configuration and run the 90-day pilot.</a:t>
            </a:r>
            <a:endParaRPr lang="en-US" sz="1600" dirty="0"/>
          </a:p>
        </p:txBody>
      </p:sp>
      <p:sp>
        <p:nvSpPr>
          <p:cNvPr id="6" name="Shape 4"/>
          <p:cNvSpPr/>
          <p:nvPr/>
        </p:nvSpPr>
        <p:spPr>
          <a:xfrm>
            <a:off x="822960" y="4178808"/>
            <a:ext cx="109728" cy="109728"/>
          </a:xfrm>
          <a:prstGeom prst="ellipse">
            <a:avLst/>
          </a:prstGeom>
          <a:solidFill>
            <a:srgbClr val="FFFFFF"/>
          </a:solidFill>
          <a:ln/>
        </p:spPr>
      </p:sp>
      <p:sp>
        <p:nvSpPr>
          <p:cNvPr id="7" name="Text 5"/>
          <p:cNvSpPr/>
          <p:nvPr/>
        </p:nvSpPr>
        <p:spPr>
          <a:xfrm>
            <a:off x="1143000" y="406908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No exclusivity, no fabricated commitments. Papered by our counsel of record, McDermott Will &amp; Schulte.</a:t>
            </a:r>
            <a:endParaRPr lang="en-US" sz="1600" dirty="0"/>
          </a:p>
        </p:txBody>
      </p:sp>
      <p:sp>
        <p:nvSpPr>
          <p:cNvPr id="8" name="Shape 6"/>
          <p:cNvSpPr/>
          <p:nvPr/>
        </p:nvSpPr>
        <p:spPr>
          <a:xfrm>
            <a:off x="822960" y="4956048"/>
            <a:ext cx="109728" cy="109728"/>
          </a:xfrm>
          <a:prstGeom prst="ellipse">
            <a:avLst/>
          </a:prstGeom>
          <a:solidFill>
            <a:srgbClr val="FFFFFF"/>
          </a:solidFill>
          <a:ln/>
        </p:spPr>
      </p:sp>
      <p:sp>
        <p:nvSpPr>
          <p:cNvPr id="9" name="Text 7"/>
          <p:cNvSpPr/>
          <p:nvPr/>
        </p:nvSpPr>
        <p:spPr>
          <a:xfrm>
            <a:off x="1143000" y="484632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future your customers already want, arriving faster because Lenovo helped build it.</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Lenovo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DISCLAIMER</a:t>
            </a:r>
            <a:endParaRPr lang="en-US" sz="1300" dirty="0"/>
          </a:p>
        </p:txBody>
      </p:sp>
      <p:sp>
        <p:nvSpPr>
          <p:cNvPr id="3" name="Text 1"/>
          <p:cNvSpPr/>
          <p:nvPr/>
        </p:nvSpPr>
        <p:spPr>
          <a:xfrm>
            <a:off x="777240" y="128016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 One is a product of Hushh Technologies Corporation, an independent company. Lenovo is named solely to describe the hardware One runs on and the ecosystem we are building toward. Hushh Technologies is not affiliated with, endorsed by, sponsored by, or partnered with Lenovo.</a:t>
            </a:r>
            <a:endParaRPr lang="en-US" sz="1200" dirty="0"/>
          </a:p>
        </p:txBody>
      </p:sp>
      <p:sp>
        <p:nvSpPr>
          <p:cNvPr id="4" name="Text 2"/>
          <p:cNvSpPr/>
          <p:nvPr/>
        </p:nvSpPr>
        <p:spPr>
          <a:xfrm>
            <a:off x="777240" y="269748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Hardware specifications follow Lenovo's published spec sheets (2026) and are pending reconciliation against catalog.json before any external send. Partner economics are draft; final terms are confirmed only in a partner agreement. Built June 2026. This deck is a draft for internal and McDermott review, has not been approved by any partnerships team, and is not an offer.</a:t>
            </a:r>
            <a:endParaRPr lang="en-US" sz="12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CUSTOMER MATTERS TO YOU</a:t>
            </a:r>
            <a:endParaRPr lang="en-US" sz="1300" dirty="0"/>
          </a:p>
        </p:txBody>
      </p:sp>
      <p:sp>
        <p:nvSpPr>
          <p:cNvPr id="3" name="Text 1"/>
          <p:cNvSpPr/>
          <p:nvPr/>
        </p:nvSpPr>
        <p:spPr>
          <a:xfrm>
            <a:off x="777240" y="1051560"/>
            <a:ext cx="10637215" cy="1188720"/>
          </a:xfrm>
          <a:prstGeom prst="rect">
            <a:avLst/>
          </a:prstGeom>
          <a:noFill/>
          <a:ln/>
        </p:spPr>
        <p:txBody>
          <a:bodyPr wrap="square" lIns="0" tIns="0" rIns="0" bIns="0" rtlCol="0" anchor="ctr"/>
          <a:lstStyle/>
          <a:p>
            <a:pPr indent="0" marL="0">
              <a:lnSpc>
                <a:spcPct val="105000"/>
              </a:lnSpc>
              <a:buNone/>
            </a:pPr>
            <a:r>
              <a:rPr lang="en-US" sz="3000" b="1" dirty="0">
                <a:solidFill>
                  <a:srgbClr val="1D1D1F"/>
                </a:solidFill>
                <a:latin typeface="Arial" pitchFamily="34" charset="0"/>
                <a:ea typeface="Arial" pitchFamily="34" charset="-122"/>
                <a:cs typeface="Arial" pitchFamily="34" charset="-120"/>
              </a:rPr>
              <a:t>Your customer buys Lenovo for three reasons. One deepens all three.</a:t>
            </a:r>
            <a:endParaRPr lang="en-US" sz="3000" dirty="0"/>
          </a:p>
        </p:txBody>
      </p:sp>
      <p:sp>
        <p:nvSpPr>
          <p:cNvPr id="4" name="Shape 2"/>
          <p:cNvSpPr/>
          <p:nvPr/>
        </p:nvSpPr>
        <p:spPr>
          <a:xfrm>
            <a:off x="777240"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914400"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Performance</a:t>
            </a:r>
            <a:endParaRPr lang="en-US" sz="1800" dirty="0"/>
          </a:p>
        </p:txBody>
      </p:sp>
      <p:sp>
        <p:nvSpPr>
          <p:cNvPr id="6" name="Shape 4"/>
          <p:cNvSpPr/>
          <p:nvPr/>
        </p:nvSpPr>
        <p:spPr>
          <a:xfrm>
            <a:off x="4414418"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7" name="Text 5"/>
          <p:cNvSpPr/>
          <p:nvPr/>
        </p:nvSpPr>
        <p:spPr>
          <a:xfrm>
            <a:off x="4551578"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Hybrid AI, edge to cloud</a:t>
            </a:r>
            <a:endParaRPr lang="en-US" sz="1800" dirty="0"/>
          </a:p>
        </p:txBody>
      </p:sp>
      <p:sp>
        <p:nvSpPr>
          <p:cNvPr id="8" name="Shape 6"/>
          <p:cNvSpPr/>
          <p:nvPr/>
        </p:nvSpPr>
        <p:spPr>
          <a:xfrm>
            <a:off x="8051597"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9" name="Text 7"/>
          <p:cNvSpPr/>
          <p:nvPr/>
        </p:nvSpPr>
        <p:spPr>
          <a:xfrm>
            <a:off x="8188757"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Trust</a:t>
            </a:r>
            <a:endParaRPr lang="en-US" sz="1800" dirty="0"/>
          </a:p>
        </p:txBody>
      </p:sp>
      <p:sp>
        <p:nvSpPr>
          <p:cNvPr id="10" name="Text 8"/>
          <p:cNvSpPr/>
          <p:nvPr/>
        </p:nvSpPr>
        <p:spPr>
          <a:xfrm>
            <a:off x="777240" y="4937760"/>
            <a:ext cx="10637215" cy="914400"/>
          </a:xfrm>
          <a:prstGeom prst="rect">
            <a:avLst/>
          </a:prstGeom>
          <a:noFill/>
          <a:ln/>
        </p:spPr>
        <p:txBody>
          <a:bodyPr wrap="square" lIns="0" tIns="0" rIns="0" bIns="0" rtlCol="0" anchor="ctr"/>
          <a:lstStyle/>
          <a:p>
            <a:pPr indent="0" marL="0">
              <a:lnSpc>
                <a:spcPct val="120000"/>
              </a:lnSpc>
              <a:buNone/>
            </a:pPr>
            <a:r>
              <a:rPr lang="en-US" sz="1700" i="1" dirty="0">
                <a:solidFill>
                  <a:srgbClr val="6E6E73"/>
                </a:solidFill>
                <a:latin typeface="Arial" pitchFamily="34" charset="0"/>
                <a:ea typeface="Arial" pitchFamily="34" charset="-122"/>
                <a:cs typeface="Arial" pitchFamily="34" charset="-120"/>
              </a:rPr>
              <a:t>Lenovo already frames Hybrid AI from edge to cloud. One is the owned agent that lives on it, loyal to the owner.</a:t>
            </a:r>
            <a:endParaRPr lang="en-US" sz="1700" dirty="0"/>
          </a:p>
        </p:txBody>
      </p:sp>
      <p:sp>
        <p:nvSpPr>
          <p:cNvPr id="11" name="Text 9"/>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2" name="Text 10"/>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WHAT YOUR CUSTOMER CANNOT DO TODAY</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your customer cannot do today.</a:t>
            </a:r>
            <a:endParaRPr lang="en-US" sz="3000" dirty="0"/>
          </a:p>
        </p:txBody>
      </p:sp>
      <p:sp>
        <p:nvSpPr>
          <p:cNvPr id="4" name="Shape 2"/>
          <p:cNvSpPr/>
          <p:nvPr/>
        </p:nvSpPr>
        <p:spPr>
          <a:xfrm>
            <a:off x="822960" y="2304288"/>
            <a:ext cx="109728" cy="109728"/>
          </a:xfrm>
          <a:prstGeom prst="ellipse">
            <a:avLst/>
          </a:prstGeom>
          <a:solidFill>
            <a:srgbClr val="1D1D1F"/>
          </a:solidFill>
          <a:ln/>
        </p:spPr>
      </p:sp>
      <p:sp>
        <p:nvSpPr>
          <p:cNvPr id="5" name="Text 3"/>
          <p:cNvSpPr/>
          <p:nvPr/>
        </p:nvSpPr>
        <p:spPr>
          <a:xfrm>
            <a:off x="1143000" y="2194560"/>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Sensitive client or patient data has to leave the building for AI answers.</a:t>
            </a:r>
            <a:endParaRPr lang="en-US" sz="1700" dirty="0"/>
          </a:p>
        </p:txBody>
      </p:sp>
      <p:sp>
        <p:nvSpPr>
          <p:cNvPr id="6" name="Shape 4"/>
          <p:cNvSpPr/>
          <p:nvPr/>
        </p:nvSpPr>
        <p:spPr>
          <a:xfrm>
            <a:off x="822960" y="2962656"/>
            <a:ext cx="109728" cy="109728"/>
          </a:xfrm>
          <a:prstGeom prst="ellipse">
            <a:avLst/>
          </a:prstGeom>
          <a:solidFill>
            <a:srgbClr val="1D1D1F"/>
          </a:solidFill>
          <a:ln/>
        </p:spPr>
      </p:sp>
      <p:sp>
        <p:nvSpPr>
          <p:cNvPr id="7" name="Text 5"/>
          <p:cNvSpPr/>
          <p:nvPr/>
        </p:nvSpPr>
        <p:spPr>
          <a:xfrm>
            <a:off x="1143000" y="2852928"/>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Their agent and memory do not live on the workstation the practice owns.</a:t>
            </a:r>
            <a:endParaRPr lang="en-US" sz="1700" dirty="0"/>
          </a:p>
        </p:txBody>
      </p:sp>
      <p:sp>
        <p:nvSpPr>
          <p:cNvPr id="8" name="Shape 6"/>
          <p:cNvSpPr/>
          <p:nvPr/>
        </p:nvSpPr>
        <p:spPr>
          <a:xfrm>
            <a:off x="822960" y="3621024"/>
            <a:ext cx="109728" cy="109728"/>
          </a:xfrm>
          <a:prstGeom prst="ellipse">
            <a:avLst/>
          </a:prstGeom>
          <a:solidFill>
            <a:srgbClr val="1D1D1F"/>
          </a:solidFill>
          <a:ln/>
        </p:spPr>
      </p:sp>
      <p:sp>
        <p:nvSpPr>
          <p:cNvPr id="9" name="Text 7"/>
          <p:cNvSpPr/>
          <p:nvPr/>
        </p:nvSpPr>
        <p:spPr>
          <a:xfrm>
            <a:off x="1143000" y="3511296"/>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Consent is not portable, and there is no private log of access.</a:t>
            </a:r>
            <a:endParaRPr lang="en-US" sz="1700" dirty="0"/>
          </a:p>
        </p:txBody>
      </p:sp>
      <p:sp>
        <p:nvSpPr>
          <p:cNvPr id="10" name="Shape 8"/>
          <p:cNvSpPr/>
          <p:nvPr/>
        </p:nvSpPr>
        <p:spPr>
          <a:xfrm>
            <a:off x="822960" y="4279392"/>
            <a:ext cx="109728" cy="109728"/>
          </a:xfrm>
          <a:prstGeom prst="ellipse">
            <a:avLst/>
          </a:prstGeom>
          <a:solidFill>
            <a:srgbClr val="1D1D1F"/>
          </a:solidFill>
          <a:ln/>
        </p:spPr>
      </p:sp>
      <p:sp>
        <p:nvSpPr>
          <p:cNvPr id="11" name="Text 9"/>
          <p:cNvSpPr/>
          <p:nvPr/>
        </p:nvSpPr>
        <p:spPr>
          <a:xfrm>
            <a:off x="1143000" y="4169664"/>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Hybrid AI exists, but no owned agent makes the edge theirs.</a:t>
            </a:r>
            <a:endParaRPr lang="en-US" sz="1700" dirty="0"/>
          </a:p>
        </p:txBody>
      </p:sp>
      <p:sp>
        <p:nvSpPr>
          <p:cNvPr id="12" name="Text 10"/>
          <p:cNvSpPr/>
          <p:nvPr/>
        </p:nvSpPr>
        <p:spPr>
          <a:xfrm>
            <a:off x="777240" y="5102352"/>
            <a:ext cx="10637215" cy="731520"/>
          </a:xfrm>
          <a:prstGeom prst="rect">
            <a:avLst/>
          </a:prstGeom>
          <a:noFill/>
          <a:ln/>
        </p:spPr>
        <p:txBody>
          <a:bodyPr wrap="square" lIns="0" tIns="0" rIns="0" bIns="0" rtlCol="0" anchor="ctr"/>
          <a:lstStyle/>
          <a:p>
            <a:pPr indent="0" marL="0">
              <a:buNone/>
            </a:pPr>
            <a:r>
              <a:rPr lang="en-US" sz="1800" b="1" i="1" dirty="0">
                <a:solidFill>
                  <a:srgbClr val="6E6E73"/>
                </a:solidFill>
                <a:latin typeface="Arial" pitchFamily="34" charset="0"/>
                <a:ea typeface="Arial" pitchFamily="34" charset="-122"/>
                <a:cs typeface="Arial" pitchFamily="34" charset="-120"/>
              </a:rPr>
              <a:t>Lenovo gives them edge-to-cloud power. The agent on top still is not theirs.</a:t>
            </a:r>
            <a:endParaRPr lang="en-US" sz="180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FUTURE STATE</a:t>
            </a:r>
            <a:endParaRPr lang="en-US" sz="1300" dirty="0"/>
          </a:p>
        </p:txBody>
      </p:sp>
      <p:sp>
        <p:nvSpPr>
          <p:cNvPr id="3" name="Text 1"/>
          <p:cNvSpPr/>
          <p:nvPr/>
        </p:nvSpPr>
        <p:spPr>
          <a:xfrm>
            <a:off x="777240" y="1554480"/>
            <a:ext cx="10637215"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Nadia runs a clinic.</a:t>
            </a:r>
            <a:endParaRPr lang="en-US" sz="2700" dirty="0"/>
          </a:p>
        </p:txBody>
      </p:sp>
      <p:sp>
        <p:nvSpPr>
          <p:cNvPr id="4" name="Text 2"/>
          <p:cNvSpPr/>
          <p:nvPr/>
        </p:nvSpPr>
        <p:spPr>
          <a:xfrm>
            <a:off x="777240" y="219456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Nadia owns One.</a:t>
            </a:r>
            <a:endParaRPr lang="en-US" sz="2700" dirty="0"/>
          </a:p>
        </p:txBody>
      </p:sp>
      <p:sp>
        <p:nvSpPr>
          <p:cNvPr id="5" name="Text 3"/>
          <p:cNvSpPr/>
          <p:nvPr/>
        </p:nvSpPr>
        <p:spPr>
          <a:xfrm>
            <a:off x="777240" y="283464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Her agent runs on a Lenovo ThinkStation in the practice.</a:t>
            </a:r>
            <a:endParaRPr lang="en-US" sz="2700" dirty="0"/>
          </a:p>
        </p:txBody>
      </p:sp>
      <p:sp>
        <p:nvSpPr>
          <p:cNvPr id="6" name="Text 4"/>
          <p:cNvSpPr/>
          <p:nvPr/>
        </p:nvSpPr>
        <p:spPr>
          <a:xfrm>
            <a:off x="777240" y="347472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Patient data never leaves the clinic.</a:t>
            </a:r>
            <a:endParaRPr lang="en-US" sz="2700" dirty="0"/>
          </a:p>
        </p:txBody>
      </p:sp>
      <p:sp>
        <p:nvSpPr>
          <p:cNvPr id="7" name="Text 5"/>
          <p:cNvSpPr/>
          <p:nvPr/>
        </p:nvSpPr>
        <p:spPr>
          <a:xfrm>
            <a:off x="777240" y="411480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Nadia approves every access. Her patients' trust stays intact.</a:t>
            </a:r>
            <a:endParaRPr lang="en-US" sz="2700" dirty="0"/>
          </a:p>
        </p:txBody>
      </p:sp>
      <p:sp>
        <p:nvSpPr>
          <p:cNvPr id="8" name="Text 6"/>
          <p:cNvSpPr/>
          <p:nvPr/>
        </p:nvSpPr>
        <p:spPr>
          <a:xfrm>
            <a:off x="777240" y="5212080"/>
            <a:ext cx="10637215" cy="914400"/>
          </a:xfrm>
          <a:prstGeom prst="rect">
            <a:avLst/>
          </a:prstGeom>
          <a:noFill/>
          <a:ln/>
        </p:spPr>
        <p:txBody>
          <a:bodyPr wrap="square" lIns="0" tIns="0" rIns="0" bIns="0" rtlCol="0" anchor="ctr"/>
          <a:lstStyle/>
          <a:p>
            <a:pPr indent="0" marL="0">
              <a:lnSpc>
                <a:spcPct val="120000"/>
              </a:lnSpc>
              <a:buNone/>
            </a:pPr>
            <a:r>
              <a:rPr lang="en-US" sz="1600" i="1" dirty="0">
                <a:solidFill>
                  <a:srgbClr val="86868B"/>
                </a:solidFill>
                <a:latin typeface="Arial" pitchFamily="34" charset="0"/>
                <a:ea typeface="Arial" pitchFamily="34" charset="-122"/>
                <a:cs typeface="Arial" pitchFamily="34" charset="-120"/>
              </a:rPr>
              <a:t>Lenovo provides the workstation, edge to cloud. Hushh provides the consent layer. Nadia stays in control.</a:t>
            </a:r>
            <a:endParaRPr lang="en-US" sz="1600" dirty="0"/>
          </a:p>
        </p:txBody>
      </p:sp>
      <p:sp>
        <p:nvSpPr>
          <p:cNvPr id="9" name="Text 7"/>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Lenovo</a:t>
            </a:r>
            <a:endParaRPr lang="en-US" sz="1000" dirty="0"/>
          </a:p>
        </p:txBody>
      </p:sp>
      <p:sp>
        <p:nvSpPr>
          <p:cNvPr id="10" name="Text 8"/>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ALIGNS WITH YOUR MISSION</a:t>
            </a:r>
            <a:endParaRPr lang="en-US" sz="1300" dirty="0"/>
          </a:p>
        </p:txBody>
      </p:sp>
      <p:sp>
        <p:nvSpPr>
          <p:cNvPr id="3" name="Text 1"/>
          <p:cNvSpPr/>
          <p:nvPr/>
        </p:nvSpPr>
        <p:spPr>
          <a:xfrm>
            <a:off x="777240" y="1371600"/>
            <a:ext cx="10637215" cy="2011680"/>
          </a:xfrm>
          <a:prstGeom prst="rect">
            <a:avLst/>
          </a:prstGeom>
          <a:noFill/>
          <a:ln/>
        </p:spPr>
        <p:txBody>
          <a:bodyPr wrap="square" lIns="0" tIns="0" rIns="0" bIns="0" rtlCol="0" anchor="ctr"/>
          <a:lstStyle/>
          <a:p>
            <a:pPr indent="0" marL="0">
              <a:lnSpc>
                <a:spcPct val="110000"/>
              </a:lnSpc>
              <a:buNone/>
            </a:pPr>
            <a:r>
              <a:rPr lang="en-US" sz="3200" b="1" dirty="0">
                <a:solidFill>
                  <a:srgbClr val="1D1D1F"/>
                </a:solidFill>
                <a:latin typeface="Arial" pitchFamily="34" charset="0"/>
                <a:ea typeface="Arial" pitchFamily="34" charset="-122"/>
                <a:cs typeface="Arial" pitchFamily="34" charset="-120"/>
              </a:rPr>
              <a:t>“Smarter technology for all.”</a:t>
            </a:r>
            <a:endParaRPr lang="en-US" sz="3200" dirty="0"/>
          </a:p>
        </p:txBody>
      </p:sp>
      <p:sp>
        <p:nvSpPr>
          <p:cNvPr id="4" name="Text 2"/>
          <p:cNvSpPr/>
          <p:nvPr/>
        </p:nvSpPr>
        <p:spPr>
          <a:xfrm>
            <a:off x="777240" y="3931920"/>
            <a:ext cx="9265615" cy="1645920"/>
          </a:xfrm>
          <a:prstGeom prst="rect">
            <a:avLst/>
          </a:prstGeom>
          <a:noFill/>
          <a:ln/>
        </p:spPr>
        <p:txBody>
          <a:bodyPr wrap="square" lIns="0" tIns="0" rIns="0" bIns="0" rtlCol="0" anchor="ctr"/>
          <a:lstStyle/>
          <a:p>
            <a:pPr indent="0" marL="0">
              <a:lnSpc>
                <a:spcPct val="125000"/>
              </a:lnSpc>
              <a:buNone/>
            </a:pPr>
            <a:r>
              <a:rPr lang="en-US" sz="1800" dirty="0">
                <a:solidFill>
                  <a:srgbClr val="6E6E73"/>
                </a:solidFill>
                <a:latin typeface="Arial" pitchFamily="34" charset="0"/>
                <a:ea typeface="Arial" pitchFamily="34" charset="-122"/>
                <a:cs typeface="Arial" pitchFamily="34" charset="-120"/>
              </a:rPr>
              <a:t>One makes Lenovo's technology smarter for the person who owns it: an owned agent across Hybrid AI, from the ThinkStation at the edge to the cloud, governed by the owner at every step.</a:t>
            </a:r>
            <a:endParaRPr lang="en-US" sz="18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CUSTOMERS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Trust, agency, and ownership, for the person.</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Privacy</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Client and patient data stays on the practice's own hardware.</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Agency</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An agent that works for the practice, loyal only to it.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Memory and consent the owner holds, edge to cloud.</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BUSINESS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The number follows the customer.</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Certified attach</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Every 🤫 Puppy One configuration is a certified Lenovo workstation, with a recurring Agent One attach.</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Completes Hybrid AI</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Lenovo's edge-to-cloud platform gains the owned agent that makes it personal.</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Practice and team pull</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Owned AI for clinics, firms, and teams is demand the ThinkStation line is built for.</a:t>
            </a:r>
            <a:endParaRPr lang="en-US" sz="1350" dirty="0"/>
          </a:p>
        </p:txBody>
      </p:sp>
      <p:sp>
        <p:nvSpPr>
          <p:cNvPr id="13" name="Text 11"/>
          <p:cNvSpPr/>
          <p:nvPr/>
        </p:nvSpPr>
        <p:spPr>
          <a:xfrm>
            <a:off x="777240" y="5943600"/>
            <a:ext cx="10637215" cy="32004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Lenovo flagship: ThinkStation PX (up to 120 cores, up to 4x NVIDIA RTX 6000 Ada) and ThinkStation PGX (NVIDIA GB10 Grace Blackwell), per Lenovo published spec sheets, 2026.</a:t>
            </a:r>
            <a:endParaRPr lang="en-US" sz="95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ARCHITECTURE ALIGNMENT</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Where Lenovo fits, where One fits, who stays in control.</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On-device</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 agent and memory start on the owner's phone and laptop. The trust anchor.</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Edge: the owned workstation</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Lenovo ThinkStation PX (up to 120 cores, up to 4x RTX 6000 Ada) or PGX (NVIDIA GB10 Grace Blackwell, models to 200B parameters). Deskside or rack.</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Cloud burst</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Lenovo Hybrid AI to the cloud, governed and only when needed. Zero custody.</a:t>
            </a:r>
            <a:endParaRPr lang="en-US" sz="1350" dirty="0"/>
          </a:p>
        </p:txBody>
      </p:sp>
      <p:sp>
        <p:nvSpPr>
          <p:cNvPr id="13" name="Text 11"/>
          <p:cNvSpPr/>
          <p:nvPr/>
        </p:nvSpPr>
        <p:spPr>
          <a:xfrm>
            <a:off x="777240" y="5257800"/>
            <a:ext cx="10637215" cy="731520"/>
          </a:xfrm>
          <a:prstGeom prst="rect">
            <a:avLst/>
          </a:prstGeom>
          <a:noFill/>
          <a:ln/>
        </p:spPr>
        <p:txBody>
          <a:bodyPr wrap="square" lIns="0" tIns="0" rIns="0" bIns="0" rtlCol="0" anchor="ctr"/>
          <a:lstStyle/>
          <a:p>
            <a:pPr indent="0" marL="0">
              <a:lnSpc>
                <a:spcPct val="115000"/>
              </a:lnSpc>
              <a:buNone/>
            </a:pPr>
            <a:r>
              <a:rPr lang="en-US" sz="1500" i="1" dirty="0">
                <a:solidFill>
                  <a:srgbClr val="6E6E73"/>
                </a:solidFill>
                <a:latin typeface="Arial" pitchFamily="34" charset="0"/>
                <a:ea typeface="Arial" pitchFamily="34" charset="-122"/>
                <a:cs typeface="Arial" pitchFamily="34" charset="-120"/>
              </a:rPr>
              <a:t>Lenovo builds the workstation, edge to cloud. One provides the consent layer. The client data stays close.</a:t>
            </a:r>
            <a:endParaRPr lang="en-US" sz="150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PILOT PROPOSAL</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One flagship. One owner. Real signal.</a:t>
            </a:r>
            <a:endParaRPr lang="en-US" sz="3000" dirty="0"/>
          </a:p>
        </p:txBody>
      </p:sp>
      <p:sp>
        <p:nvSpPr>
          <p:cNvPr id="4" name="Text 2"/>
          <p:cNvSpPr/>
          <p:nvPr/>
        </p:nvSpPr>
        <p:spPr>
          <a:xfrm>
            <a:off x="777240" y="237744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1</a:t>
            </a:r>
            <a:endParaRPr lang="en-US" sz="2400" dirty="0"/>
          </a:p>
        </p:txBody>
      </p:sp>
      <p:sp>
        <p:nvSpPr>
          <p:cNvPr id="5" name="Text 3"/>
          <p:cNvSpPr/>
          <p:nvPr/>
        </p:nvSpPr>
        <p:spPr>
          <a:xfrm>
            <a:off x="1417320" y="239572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Certify a Lenovo ThinkStation PX or PGX as a 🤫 Puppy One appliance.</a:t>
            </a:r>
            <a:endParaRPr lang="en-US" sz="1600" dirty="0"/>
          </a:p>
        </p:txBody>
      </p:sp>
      <p:sp>
        <p:nvSpPr>
          <p:cNvPr id="6" name="Text 4"/>
          <p:cNvSpPr/>
          <p:nvPr/>
        </p:nvSpPr>
        <p:spPr>
          <a:xfrm>
            <a:off x="777240" y="324612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2</a:t>
            </a:r>
            <a:endParaRPr lang="en-US" sz="2400" dirty="0"/>
          </a:p>
        </p:txBody>
      </p:sp>
      <p:sp>
        <p:nvSpPr>
          <p:cNvPr id="7" name="Text 5"/>
          <p:cNvSpPr/>
          <p:nvPr/>
        </p:nvSpPr>
        <p:spPr>
          <a:xfrm>
            <a:off x="1417320" y="326440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Agent One runs on it, in the practice, with PCHP consent receipts on every access.</a:t>
            </a:r>
            <a:endParaRPr lang="en-US" sz="1600" dirty="0"/>
          </a:p>
        </p:txBody>
      </p:sp>
      <p:sp>
        <p:nvSpPr>
          <p:cNvPr id="8" name="Text 6"/>
          <p:cNvSpPr/>
          <p:nvPr/>
        </p:nvSpPr>
        <p:spPr>
          <a:xfrm>
            <a:off x="777240" y="411480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3</a:t>
            </a:r>
            <a:endParaRPr lang="en-US" sz="2400" dirty="0"/>
          </a:p>
        </p:txBody>
      </p:sp>
      <p:sp>
        <p:nvSpPr>
          <p:cNvPr id="9" name="Text 7"/>
          <p:cNvSpPr/>
          <p:nvPr/>
        </p:nvSpPr>
        <p:spPr>
          <a:xfrm>
            <a:off x="1417320" y="413308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90 days, measured against attach and the private-AI deals it unlocks, not a vanity metric.</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Lenovo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Lenovo - Partnership (Draft)</dc:title>
  <dc:subject>PptxGenJS Presentation</dc:subject>
  <dc:creator>PptxGenJS</dc:creator>
  <cp:lastModifiedBy>PptxGenJS</cp:lastModifiedBy>
  <cp:revision>1</cp:revision>
  <dcterms:created xsi:type="dcterms:W3CDTF">2026-06-24T09:12:51Z</dcterms:created>
  <dcterms:modified xsi:type="dcterms:W3CDTF">2026-06-24T09:12:51Z</dcterms:modified>
</cp:coreProperties>
</file>