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365760"/>
          </a:xfrm>
          <a:prstGeom prst="rect">
            <a:avLst/>
          </a:prstGeom>
          <a:noFill/>
          <a:ln/>
        </p:spPr>
        <p:txBody>
          <a:bodyPr wrap="square" lIns="0" tIns="0" rIns="0" bIns="0" rtlCol="0" anchor="ctr"/>
          <a:lstStyle/>
          <a:p>
            <a:pPr indent="0" marL="0">
              <a:buNone/>
            </a:pPr>
            <a:r>
              <a:rPr lang="en-US" sz="1300" b="1" dirty="0">
                <a:solidFill>
                  <a:srgbClr val="1D1D1F"/>
                </a:solidFill>
                <a:latin typeface="Arial" pitchFamily="34" charset="0"/>
                <a:ea typeface="Arial" pitchFamily="34" charset="-122"/>
                <a:cs typeface="Arial" pitchFamily="34" charset="-120"/>
              </a:rPr>
              <a:t>🤫 One</a:t>
            </a:r>
            <a:pPr indent="0" marL="0">
              <a:buNone/>
            </a:pPr>
            <a:r>
              <a:rPr lang="en-US" sz="1300" dirty="0">
                <a:solidFill>
                  <a:srgbClr val="6E6E73"/>
                </a:solidFill>
                <a:latin typeface="Arial" pitchFamily="34" charset="0"/>
                <a:ea typeface="Arial" pitchFamily="34" charset="-122"/>
                <a:cs typeface="Arial" pitchFamily="34" charset="-120"/>
              </a:rPr>
              <a:t>  ×  Dell   ·   a partnership proposal</a:t>
            </a:r>
            <a:endParaRPr lang="en-US" sz="1300" dirty="0"/>
          </a:p>
        </p:txBody>
      </p:sp>
      <p:sp>
        <p:nvSpPr>
          <p:cNvPr id="3" name="Text 1"/>
          <p:cNvSpPr/>
          <p:nvPr/>
        </p:nvSpPr>
        <p:spPr>
          <a:xfrm>
            <a:off x="777240" y="14173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THE CUSTOMER WE SERVE TOGETHER</a:t>
            </a:r>
            <a:endParaRPr lang="en-US" sz="1300" dirty="0"/>
          </a:p>
        </p:txBody>
      </p:sp>
      <p:sp>
        <p:nvSpPr>
          <p:cNvPr id="4" name="Text 2"/>
          <p:cNvSpPr/>
          <p:nvPr/>
        </p:nvSpPr>
        <p:spPr>
          <a:xfrm>
            <a:off x="777240" y="2103120"/>
            <a:ext cx="10637215" cy="2011680"/>
          </a:xfrm>
          <a:prstGeom prst="rect">
            <a:avLst/>
          </a:prstGeom>
          <a:noFill/>
          <a:ln/>
        </p:spPr>
        <p:txBody>
          <a:bodyPr wrap="square" lIns="0" tIns="0" rIns="0" bIns="0" rtlCol="0" anchor="ctr"/>
          <a:lstStyle/>
          <a:p>
            <a:pPr indent="0" marL="0">
              <a:lnSpc>
                <a:spcPct val="105000"/>
              </a:lnSpc>
              <a:buNone/>
            </a:pPr>
            <a:r>
              <a:rPr lang="en-US" sz="4200" b="1" dirty="0">
                <a:solidFill>
                  <a:srgbClr val="1D1D1F"/>
                </a:solidFill>
                <a:latin typeface="Arial" pitchFamily="34" charset="0"/>
                <a:ea typeface="Arial" pitchFamily="34" charset="-122"/>
                <a:cs typeface="Arial" pitchFamily="34" charset="-120"/>
              </a:rPr>
              <a:t>A professional who wants AI supercomputing they own, in their building, not someone else's cloud.</a:t>
            </a:r>
            <a:endParaRPr lang="en-US" sz="4200" dirty="0"/>
          </a:p>
        </p:txBody>
      </p:sp>
      <p:sp>
        <p:nvSpPr>
          <p:cNvPr id="5" name="Text 3"/>
          <p:cNvSpPr/>
          <p:nvPr/>
        </p:nvSpPr>
        <p:spPr>
          <a:xfrm>
            <a:off x="777240" y="4480560"/>
            <a:ext cx="8808415" cy="914400"/>
          </a:xfrm>
          <a:prstGeom prst="rect">
            <a:avLst/>
          </a:prstGeom>
          <a:noFill/>
          <a:ln/>
        </p:spPr>
        <p:txBody>
          <a:bodyPr wrap="square" lIns="0" tIns="0" rIns="0" bIns="0" rtlCol="0" anchor="ctr"/>
          <a:lstStyle/>
          <a:p>
            <a:pPr indent="0" marL="0">
              <a:lnSpc>
                <a:spcPct val="120000"/>
              </a:lnSpc>
              <a:buNone/>
            </a:pPr>
            <a:r>
              <a:rPr lang="en-US" sz="1900" dirty="0">
                <a:solidFill>
                  <a:srgbClr val="6E6E73"/>
                </a:solidFill>
                <a:latin typeface="Arial" pitchFamily="34" charset="0"/>
                <a:ea typeface="Arial" pitchFamily="34" charset="-122"/>
                <a:cs typeface="Arial" pitchFamily="34" charset="-120"/>
              </a:rPr>
              <a:t>Owned. On-premises. Private. That is the customer Dell and One serve together.</a:t>
            </a:r>
            <a:endParaRPr lang="en-US" sz="1900" dirty="0"/>
          </a:p>
        </p:txBody>
      </p:sp>
      <p:sp>
        <p:nvSpPr>
          <p:cNvPr id="6" name="Text 4"/>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Dell</a:t>
            </a:r>
            <a:endParaRPr lang="en-US" sz="1000" dirty="0"/>
          </a:p>
        </p:txBody>
      </p:sp>
      <p:sp>
        <p:nvSpPr>
          <p:cNvPr id="7" name="Text 5"/>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JOINT SUCCESS METRICS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What we measure together.</a:t>
            </a:r>
            <a:endParaRPr lang="en-US" sz="3000" dirty="0"/>
          </a:p>
        </p:txBody>
      </p:sp>
      <p:sp>
        <p:nvSpPr>
          <p:cNvPr id="4" name="Shape 2"/>
          <p:cNvSpPr/>
          <p:nvPr/>
        </p:nvSpPr>
        <p:spPr>
          <a:xfrm>
            <a:off x="777240" y="2651760"/>
            <a:ext cx="5181448" cy="2743200"/>
          </a:xfrm>
          <a:prstGeom prst="roundRect">
            <a:avLst>
              <a:gd name="adj" fmla="val 266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97280" y="2880360"/>
            <a:ext cx="4541368" cy="457200"/>
          </a:xfrm>
          <a:prstGeom prst="rect">
            <a:avLst/>
          </a:prstGeom>
          <a:noFill/>
          <a:ln/>
        </p:spPr>
        <p:txBody>
          <a:bodyPr wrap="square" lIns="0" tIns="0" rIns="0" bIns="0" rtlCol="0" anchor="ctr"/>
          <a:lstStyle/>
          <a:p>
            <a:pPr indent="0" marL="0">
              <a:buNone/>
            </a:pPr>
            <a:r>
              <a:rPr lang="en-US" sz="1700" b="1" dirty="0">
                <a:solidFill>
                  <a:srgbClr val="1D1D1F"/>
                </a:solidFill>
                <a:latin typeface="Arial" pitchFamily="34" charset="0"/>
                <a:ea typeface="Arial" pitchFamily="34" charset="-122"/>
                <a:cs typeface="Arial" pitchFamily="34" charset="-120"/>
              </a:rPr>
              <a:t>For your customer</a:t>
            </a:r>
            <a:endParaRPr lang="en-US" sz="1700" dirty="0"/>
          </a:p>
        </p:txBody>
      </p:sp>
      <p:sp>
        <p:nvSpPr>
          <p:cNvPr id="6" name="Text 4"/>
          <p:cNvSpPr/>
          <p:nvPr/>
        </p:nvSpPr>
        <p:spPr>
          <a:xfrm>
            <a:off x="1097280" y="3429000"/>
            <a:ext cx="4541368" cy="1828800"/>
          </a:xfrm>
          <a:prstGeom prst="rect">
            <a:avLst/>
          </a:prstGeom>
          <a:noFill/>
          <a:ln/>
        </p:spPr>
        <p:txBody>
          <a:bodyPr wrap="square" lIns="0" tIns="0" rIns="0" bIns="0" rtlCol="0" anchor="ctr"/>
          <a:lstStyle/>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Owner trust and satisfaction</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Consent actions completed</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Work that stayed on-premises</a:t>
            </a:r>
            <a:endParaRPr lang="en-US" sz="1400" dirty="0"/>
          </a:p>
        </p:txBody>
      </p:sp>
      <p:sp>
        <p:nvSpPr>
          <p:cNvPr id="7" name="Shape 5"/>
          <p:cNvSpPr/>
          <p:nvPr/>
        </p:nvSpPr>
        <p:spPr>
          <a:xfrm>
            <a:off x="6233008" y="2651760"/>
            <a:ext cx="5181448" cy="2743200"/>
          </a:xfrm>
          <a:prstGeom prst="roundRect">
            <a:avLst>
              <a:gd name="adj" fmla="val 266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6553048" y="2880360"/>
            <a:ext cx="4541368" cy="457200"/>
          </a:xfrm>
          <a:prstGeom prst="rect">
            <a:avLst/>
          </a:prstGeom>
          <a:noFill/>
          <a:ln/>
        </p:spPr>
        <p:txBody>
          <a:bodyPr wrap="square" lIns="0" tIns="0" rIns="0" bIns="0" rtlCol="0" anchor="ctr"/>
          <a:lstStyle/>
          <a:p>
            <a:pPr indent="0" marL="0">
              <a:buNone/>
            </a:pPr>
            <a:r>
              <a:rPr lang="en-US" sz="1700" b="1" dirty="0">
                <a:solidFill>
                  <a:srgbClr val="1D1D1F"/>
                </a:solidFill>
                <a:latin typeface="Arial" pitchFamily="34" charset="0"/>
                <a:ea typeface="Arial" pitchFamily="34" charset="-122"/>
                <a:cs typeface="Arial" pitchFamily="34" charset="-120"/>
              </a:rPr>
              <a:t>For your business</a:t>
            </a:r>
            <a:endParaRPr lang="en-US" sz="1700" dirty="0"/>
          </a:p>
        </p:txBody>
      </p:sp>
      <p:sp>
        <p:nvSpPr>
          <p:cNvPr id="9" name="Text 7"/>
          <p:cNvSpPr/>
          <p:nvPr/>
        </p:nvSpPr>
        <p:spPr>
          <a:xfrm>
            <a:off x="6553048" y="3429000"/>
            <a:ext cx="4541368" cy="1828800"/>
          </a:xfrm>
          <a:prstGeom prst="rect">
            <a:avLst/>
          </a:prstGeom>
          <a:noFill/>
          <a:ln/>
        </p:spPr>
        <p:txBody>
          <a:bodyPr wrap="square" lIns="0" tIns="0" rIns="0" bIns="0" rtlCol="0" anchor="ctr"/>
          <a:lstStyle/>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Certified-config attach</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Services pull</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Private-AI pipeline unlocked</a:t>
            </a:r>
            <a:endParaRPr lang="en-US" sz="14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Dell</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PARTNERSHIP ROADMAP</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Pilot, expand, scale.</a:t>
            </a:r>
            <a:endParaRPr lang="en-US" sz="3000" dirty="0"/>
          </a:p>
        </p:txBody>
      </p:sp>
      <p:sp>
        <p:nvSpPr>
          <p:cNvPr id="4" name="Shape 2"/>
          <p:cNvSpPr/>
          <p:nvPr/>
        </p:nvSpPr>
        <p:spPr>
          <a:xfrm>
            <a:off x="777240"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1 — Pilot</a:t>
            </a:r>
            <a:endParaRPr lang="en-US" sz="1800" dirty="0"/>
          </a:p>
        </p:txBody>
      </p:sp>
      <p:sp>
        <p:nvSpPr>
          <p:cNvPr id="6" name="Text 4"/>
          <p:cNvSpPr/>
          <p:nvPr/>
        </p:nvSpPr>
        <p:spPr>
          <a:xfrm>
            <a:off x="1069848"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Certify one flagship as a 🤫 Puppy One configuration, one owner cohort, 90 days.</a:t>
            </a:r>
            <a:endParaRPr lang="en-US" sz="1350" dirty="0"/>
          </a:p>
        </p:txBody>
      </p:sp>
      <p:sp>
        <p:nvSpPr>
          <p:cNvPr id="7" name="Shape 5"/>
          <p:cNvSpPr/>
          <p:nvPr/>
        </p:nvSpPr>
        <p:spPr>
          <a:xfrm>
            <a:off x="4414418"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2 — Expand</a:t>
            </a:r>
            <a:endParaRPr lang="en-US" sz="1800" dirty="0"/>
          </a:p>
        </p:txBody>
      </p:sp>
      <p:sp>
        <p:nvSpPr>
          <p:cNvPr id="9" name="Text 7"/>
          <p:cNvSpPr/>
          <p:nvPr/>
        </p:nvSpPr>
        <p:spPr>
          <a:xfrm>
            <a:off x="4707026"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More configurations across desk and server, deeper integration, broader cohort.</a:t>
            </a:r>
            <a:endParaRPr lang="en-US" sz="1350" dirty="0"/>
          </a:p>
        </p:txBody>
      </p:sp>
      <p:sp>
        <p:nvSpPr>
          <p:cNvPr id="10" name="Shape 8"/>
          <p:cNvSpPr/>
          <p:nvPr/>
        </p:nvSpPr>
        <p:spPr>
          <a:xfrm>
            <a:off x="8051597"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3 — Scale</a:t>
            </a:r>
            <a:endParaRPr lang="en-US" sz="1800" dirty="0"/>
          </a:p>
        </p:txBody>
      </p:sp>
      <p:sp>
        <p:nvSpPr>
          <p:cNvPr id="12" name="Text 10"/>
          <p:cNvSpPr/>
          <p:nvPr/>
        </p:nvSpPr>
        <p:spPr>
          <a:xfrm>
            <a:off x="8344205"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 Puppy One as a standard owned-supercomputer line on your hardware.</a:t>
            </a:r>
            <a:endParaRPr lang="en-US" sz="135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Dell</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86868B"/>
                </a:solidFill>
                <a:latin typeface="Arial" pitchFamily="34" charset="0"/>
                <a:ea typeface="Arial" pitchFamily="34" charset="-122"/>
                <a:cs typeface="Arial" pitchFamily="34" charset="-120"/>
              </a:rPr>
              <a:t>THE ASK</a:t>
            </a:r>
            <a:endParaRPr lang="en-US" sz="1300" dirty="0"/>
          </a:p>
        </p:txBody>
      </p:sp>
      <p:sp>
        <p:nvSpPr>
          <p:cNvPr id="3" name="Text 1"/>
          <p:cNvSpPr/>
          <p:nvPr/>
        </p:nvSpPr>
        <p:spPr>
          <a:xfrm>
            <a:off x="777240" y="1280160"/>
            <a:ext cx="10637215" cy="1463040"/>
          </a:xfrm>
          <a:prstGeom prst="rect">
            <a:avLst/>
          </a:prstGeom>
          <a:noFill/>
          <a:ln/>
        </p:spPr>
        <p:txBody>
          <a:bodyPr wrap="square" lIns="0" tIns="0" rIns="0" bIns="0" rtlCol="0" anchor="ctr"/>
          <a:lstStyle/>
          <a:p>
            <a:pPr indent="0" marL="0">
              <a:lnSpc>
                <a:spcPct val="105000"/>
              </a:lnSpc>
              <a:buNone/>
            </a:pPr>
            <a:r>
              <a:rPr lang="en-US" sz="3400" b="1" dirty="0">
                <a:solidFill>
                  <a:srgbClr val="FFFFFF"/>
                </a:solidFill>
                <a:latin typeface="Arial" pitchFamily="34" charset="0"/>
                <a:ea typeface="Arial" pitchFamily="34" charset="-122"/>
                <a:cs typeface="Arial" pitchFamily="34" charset="-120"/>
              </a:rPr>
              <a:t>A future your customers already want.</a:t>
            </a:r>
            <a:endParaRPr lang="en-US" sz="3400" dirty="0"/>
          </a:p>
        </p:txBody>
      </p:sp>
      <p:sp>
        <p:nvSpPr>
          <p:cNvPr id="4" name="Shape 2"/>
          <p:cNvSpPr/>
          <p:nvPr/>
        </p:nvSpPr>
        <p:spPr>
          <a:xfrm>
            <a:off x="822960" y="3401568"/>
            <a:ext cx="109728" cy="109728"/>
          </a:xfrm>
          <a:prstGeom prst="ellipse">
            <a:avLst/>
          </a:prstGeom>
          <a:solidFill>
            <a:srgbClr val="FFFFFF"/>
          </a:solidFill>
          <a:ln/>
        </p:spPr>
      </p:sp>
      <p:sp>
        <p:nvSpPr>
          <p:cNvPr id="5" name="Text 3"/>
          <p:cNvSpPr/>
          <p:nvPr/>
        </p:nvSpPr>
        <p:spPr>
          <a:xfrm>
            <a:off x="1143000" y="329184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A non-binding letter of intent to certify one flagship configuration and run the 90-day pilot.</a:t>
            </a:r>
            <a:endParaRPr lang="en-US" sz="1600" dirty="0"/>
          </a:p>
        </p:txBody>
      </p:sp>
      <p:sp>
        <p:nvSpPr>
          <p:cNvPr id="6" name="Shape 4"/>
          <p:cNvSpPr/>
          <p:nvPr/>
        </p:nvSpPr>
        <p:spPr>
          <a:xfrm>
            <a:off x="822960" y="4178808"/>
            <a:ext cx="109728" cy="109728"/>
          </a:xfrm>
          <a:prstGeom prst="ellipse">
            <a:avLst/>
          </a:prstGeom>
          <a:solidFill>
            <a:srgbClr val="FFFFFF"/>
          </a:solidFill>
          <a:ln/>
        </p:spPr>
      </p:sp>
      <p:sp>
        <p:nvSpPr>
          <p:cNvPr id="7" name="Text 5"/>
          <p:cNvSpPr/>
          <p:nvPr/>
        </p:nvSpPr>
        <p:spPr>
          <a:xfrm>
            <a:off x="1143000" y="406908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No exclusivity, no fabricated commitments. Papered by our counsel of record, McDermott Will &amp; Schulte.</a:t>
            </a:r>
            <a:endParaRPr lang="en-US" sz="1600" dirty="0"/>
          </a:p>
        </p:txBody>
      </p:sp>
      <p:sp>
        <p:nvSpPr>
          <p:cNvPr id="8" name="Shape 6"/>
          <p:cNvSpPr/>
          <p:nvPr/>
        </p:nvSpPr>
        <p:spPr>
          <a:xfrm>
            <a:off x="822960" y="4956048"/>
            <a:ext cx="109728" cy="109728"/>
          </a:xfrm>
          <a:prstGeom prst="ellipse">
            <a:avLst/>
          </a:prstGeom>
          <a:solidFill>
            <a:srgbClr val="FFFFFF"/>
          </a:solidFill>
          <a:ln/>
        </p:spPr>
      </p:sp>
      <p:sp>
        <p:nvSpPr>
          <p:cNvPr id="9" name="Text 7"/>
          <p:cNvSpPr/>
          <p:nvPr/>
        </p:nvSpPr>
        <p:spPr>
          <a:xfrm>
            <a:off x="1143000" y="484632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A future your customers already want, arriving faster because Dell helped build it.</a:t>
            </a:r>
            <a:endParaRPr lang="en-US" sz="16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FFFFFF"/>
                </a:solidFill>
                <a:latin typeface="Arial" pitchFamily="34" charset="0"/>
                <a:ea typeface="Arial" pitchFamily="34" charset="-122"/>
                <a:cs typeface="Arial" pitchFamily="34" charset="-120"/>
              </a:rPr>
              <a:t>🤫 One</a:t>
            </a:r>
            <a:pPr indent="0" marL="0">
              <a:buNone/>
            </a:pPr>
            <a:r>
              <a:rPr lang="en-US" sz="1000" dirty="0">
                <a:solidFill>
                  <a:srgbClr val="86868B"/>
                </a:solidFill>
                <a:latin typeface="Arial" pitchFamily="34" charset="0"/>
                <a:ea typeface="Arial" pitchFamily="34" charset="-122"/>
                <a:cs typeface="Arial" pitchFamily="34" charset="-120"/>
              </a:rPr>
              <a:t>   ·   Dell</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86868B"/>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DISCLAIMER</a:t>
            </a:r>
            <a:endParaRPr lang="en-US" sz="1300" dirty="0"/>
          </a:p>
        </p:txBody>
      </p:sp>
      <p:sp>
        <p:nvSpPr>
          <p:cNvPr id="3" name="Text 1"/>
          <p:cNvSpPr/>
          <p:nvPr/>
        </p:nvSpPr>
        <p:spPr>
          <a:xfrm>
            <a:off x="777240" y="1280160"/>
            <a:ext cx="10637215" cy="1371600"/>
          </a:xfrm>
          <a:prstGeom prst="rect">
            <a:avLst/>
          </a:prstGeom>
          <a:noFill/>
          <a:ln/>
        </p:spPr>
        <p:txBody>
          <a:bodyPr wrap="square" lIns="0" tIns="0" rIns="0" bIns="0" rtlCol="0" anchor="ctr"/>
          <a:lstStyle/>
          <a:p>
            <a:pPr indent="0" marL="0">
              <a:lnSpc>
                <a:spcPct val="125000"/>
              </a:lnSpc>
              <a:buNone/>
            </a:pPr>
            <a:r>
              <a:rPr lang="en-US" sz="1200" dirty="0">
                <a:solidFill>
                  <a:srgbClr val="6E6E73"/>
                </a:solidFill>
                <a:latin typeface="Arial" pitchFamily="34" charset="0"/>
                <a:ea typeface="Arial" pitchFamily="34" charset="-122"/>
                <a:cs typeface="Arial" pitchFamily="34" charset="-120"/>
              </a:rPr>
              <a:t>🤫 One is a product of Hushh Technologies Corporation, an independent company. Dell is named solely to describe the hardware One runs on and the ecosystem we are building toward. Hushh Technologies is not affiliated with, endorsed by, sponsored by, or partnered with Dell.</a:t>
            </a:r>
            <a:endParaRPr lang="en-US" sz="1200" dirty="0"/>
          </a:p>
        </p:txBody>
      </p:sp>
      <p:sp>
        <p:nvSpPr>
          <p:cNvPr id="4" name="Text 2"/>
          <p:cNvSpPr/>
          <p:nvPr/>
        </p:nvSpPr>
        <p:spPr>
          <a:xfrm>
            <a:off x="777240" y="2697480"/>
            <a:ext cx="10637215" cy="1371600"/>
          </a:xfrm>
          <a:prstGeom prst="rect">
            <a:avLst/>
          </a:prstGeom>
          <a:noFill/>
          <a:ln/>
        </p:spPr>
        <p:txBody>
          <a:bodyPr wrap="square" lIns="0" tIns="0" rIns="0" bIns="0" rtlCol="0" anchor="ctr"/>
          <a:lstStyle/>
          <a:p>
            <a:pPr indent="0" marL="0">
              <a:lnSpc>
                <a:spcPct val="125000"/>
              </a:lnSpc>
              <a:buNone/>
            </a:pPr>
            <a:r>
              <a:rPr lang="en-US" sz="1200" dirty="0">
                <a:solidFill>
                  <a:srgbClr val="6E6E73"/>
                </a:solidFill>
                <a:latin typeface="Arial" pitchFamily="34" charset="0"/>
                <a:ea typeface="Arial" pitchFamily="34" charset="-122"/>
                <a:cs typeface="Arial" pitchFamily="34" charset="-120"/>
              </a:rPr>
              <a:t>Hardware specifications follow Dell's published spec sheets (2026) and are pending reconciliation against catalog.json before any external send. Partner economics are draft; final terms are confirmed only in a partner agreement. Built June 2026. This deck is a draft for internal and McDermott review, has not been approved by any partnerships team, and is not an offer.</a:t>
            </a:r>
            <a:endParaRPr lang="en-US" sz="1200" dirty="0"/>
          </a:p>
        </p:txBody>
      </p:sp>
      <p:sp>
        <p:nvSpPr>
          <p:cNvPr id="5" name="Text 3"/>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Dell</a:t>
            </a:r>
            <a:endParaRPr lang="en-US" sz="1000" dirty="0"/>
          </a:p>
        </p:txBody>
      </p:sp>
      <p:sp>
        <p:nvSpPr>
          <p:cNvPr id="6" name="Text 4"/>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CUSTOMER MATTERS TO YOU</a:t>
            </a:r>
            <a:endParaRPr lang="en-US" sz="1300" dirty="0"/>
          </a:p>
        </p:txBody>
      </p:sp>
      <p:sp>
        <p:nvSpPr>
          <p:cNvPr id="3" name="Text 1"/>
          <p:cNvSpPr/>
          <p:nvPr/>
        </p:nvSpPr>
        <p:spPr>
          <a:xfrm>
            <a:off x="777240" y="1051560"/>
            <a:ext cx="10637215" cy="1188720"/>
          </a:xfrm>
          <a:prstGeom prst="rect">
            <a:avLst/>
          </a:prstGeom>
          <a:noFill/>
          <a:ln/>
        </p:spPr>
        <p:txBody>
          <a:bodyPr wrap="square" lIns="0" tIns="0" rIns="0" bIns="0" rtlCol="0" anchor="ctr"/>
          <a:lstStyle/>
          <a:p>
            <a:pPr indent="0" marL="0">
              <a:lnSpc>
                <a:spcPct val="105000"/>
              </a:lnSpc>
              <a:buNone/>
            </a:pPr>
            <a:r>
              <a:rPr lang="en-US" sz="3000" b="1" dirty="0">
                <a:solidFill>
                  <a:srgbClr val="1D1D1F"/>
                </a:solidFill>
                <a:latin typeface="Arial" pitchFamily="34" charset="0"/>
                <a:ea typeface="Arial" pitchFamily="34" charset="-122"/>
                <a:cs typeface="Arial" pitchFamily="34" charset="-120"/>
              </a:rPr>
              <a:t>Your customer buys Dell for three reasons. One deepens all three.</a:t>
            </a:r>
            <a:endParaRPr lang="en-US" sz="3000" dirty="0"/>
          </a:p>
        </p:txBody>
      </p:sp>
      <p:sp>
        <p:nvSpPr>
          <p:cNvPr id="4" name="Shape 2"/>
          <p:cNvSpPr/>
          <p:nvPr/>
        </p:nvSpPr>
        <p:spPr>
          <a:xfrm>
            <a:off x="777240"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914400"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Performance</a:t>
            </a:r>
            <a:endParaRPr lang="en-US" sz="1800" dirty="0"/>
          </a:p>
        </p:txBody>
      </p:sp>
      <p:sp>
        <p:nvSpPr>
          <p:cNvPr id="6" name="Shape 4"/>
          <p:cNvSpPr/>
          <p:nvPr/>
        </p:nvSpPr>
        <p:spPr>
          <a:xfrm>
            <a:off x="4414418"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7" name="Text 5"/>
          <p:cNvSpPr/>
          <p:nvPr/>
        </p:nvSpPr>
        <p:spPr>
          <a:xfrm>
            <a:off x="4551578"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Reliability</a:t>
            </a:r>
            <a:endParaRPr lang="en-US" sz="1800" dirty="0"/>
          </a:p>
        </p:txBody>
      </p:sp>
      <p:sp>
        <p:nvSpPr>
          <p:cNvPr id="8" name="Shape 6"/>
          <p:cNvSpPr/>
          <p:nvPr/>
        </p:nvSpPr>
        <p:spPr>
          <a:xfrm>
            <a:off x="8051597"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9" name="Text 7"/>
          <p:cNvSpPr/>
          <p:nvPr/>
        </p:nvSpPr>
        <p:spPr>
          <a:xfrm>
            <a:off x="8188757"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Ownership</a:t>
            </a:r>
            <a:endParaRPr lang="en-US" sz="1800" dirty="0"/>
          </a:p>
        </p:txBody>
      </p:sp>
      <p:sp>
        <p:nvSpPr>
          <p:cNvPr id="10" name="Text 8"/>
          <p:cNvSpPr/>
          <p:nvPr/>
        </p:nvSpPr>
        <p:spPr>
          <a:xfrm>
            <a:off x="777240" y="4937760"/>
            <a:ext cx="10637215" cy="914400"/>
          </a:xfrm>
          <a:prstGeom prst="rect">
            <a:avLst/>
          </a:prstGeom>
          <a:noFill/>
          <a:ln/>
        </p:spPr>
        <p:txBody>
          <a:bodyPr wrap="square" lIns="0" tIns="0" rIns="0" bIns="0" rtlCol="0" anchor="ctr"/>
          <a:lstStyle/>
          <a:p>
            <a:pPr indent="0" marL="0">
              <a:lnSpc>
                <a:spcPct val="120000"/>
              </a:lnSpc>
              <a:buNone/>
            </a:pPr>
            <a:r>
              <a:rPr lang="en-US" sz="1700" i="1" dirty="0">
                <a:solidFill>
                  <a:srgbClr val="6E6E73"/>
                </a:solidFill>
                <a:latin typeface="Arial" pitchFamily="34" charset="0"/>
                <a:ea typeface="Arial" pitchFamily="34" charset="-122"/>
                <a:cs typeface="Arial" pitchFamily="34" charset="-120"/>
              </a:rPr>
              <a:t>One turns a Dell workstation or server into a personal supercomputer the owner controls, with consent on every access.</a:t>
            </a:r>
            <a:endParaRPr lang="en-US" sz="1700" dirty="0"/>
          </a:p>
        </p:txBody>
      </p:sp>
      <p:sp>
        <p:nvSpPr>
          <p:cNvPr id="11" name="Text 9"/>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Dell</a:t>
            </a:r>
            <a:endParaRPr lang="en-US" sz="1000" dirty="0"/>
          </a:p>
        </p:txBody>
      </p:sp>
      <p:sp>
        <p:nvSpPr>
          <p:cNvPr id="12" name="Text 10"/>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WHAT YOUR CUSTOMER CANNOT DO TODAY</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What your customer cannot do today.</a:t>
            </a:r>
            <a:endParaRPr lang="en-US" sz="3000" dirty="0"/>
          </a:p>
        </p:txBody>
      </p:sp>
      <p:sp>
        <p:nvSpPr>
          <p:cNvPr id="4" name="Shape 2"/>
          <p:cNvSpPr/>
          <p:nvPr/>
        </p:nvSpPr>
        <p:spPr>
          <a:xfrm>
            <a:off x="822960" y="2304288"/>
            <a:ext cx="109728" cy="109728"/>
          </a:xfrm>
          <a:prstGeom prst="ellipse">
            <a:avLst/>
          </a:prstGeom>
          <a:solidFill>
            <a:srgbClr val="1D1D1F"/>
          </a:solidFill>
          <a:ln/>
        </p:spPr>
      </p:sp>
      <p:sp>
        <p:nvSpPr>
          <p:cNvPr id="5" name="Text 3"/>
          <p:cNvSpPr/>
          <p:nvPr/>
        </p:nvSpPr>
        <p:spPr>
          <a:xfrm>
            <a:off x="1143000" y="2194560"/>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Capable AI usually means renting someone else's cloud and giving up the data.</a:t>
            </a:r>
            <a:endParaRPr lang="en-US" sz="1700" dirty="0"/>
          </a:p>
        </p:txBody>
      </p:sp>
      <p:sp>
        <p:nvSpPr>
          <p:cNvPr id="6" name="Shape 4"/>
          <p:cNvSpPr/>
          <p:nvPr/>
        </p:nvSpPr>
        <p:spPr>
          <a:xfrm>
            <a:off x="822960" y="2962656"/>
            <a:ext cx="109728" cy="109728"/>
          </a:xfrm>
          <a:prstGeom prst="ellipse">
            <a:avLst/>
          </a:prstGeom>
          <a:solidFill>
            <a:srgbClr val="1D1D1F"/>
          </a:solidFill>
          <a:ln/>
        </p:spPr>
      </p:sp>
      <p:sp>
        <p:nvSpPr>
          <p:cNvPr id="7" name="Text 5"/>
          <p:cNvSpPr/>
          <p:nvPr/>
        </p:nvSpPr>
        <p:spPr>
          <a:xfrm>
            <a:off x="1143000" y="2852928"/>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Their agent and memory do not live on hardware they own.</a:t>
            </a:r>
            <a:endParaRPr lang="en-US" sz="1700" dirty="0"/>
          </a:p>
        </p:txBody>
      </p:sp>
      <p:sp>
        <p:nvSpPr>
          <p:cNvPr id="8" name="Shape 6"/>
          <p:cNvSpPr/>
          <p:nvPr/>
        </p:nvSpPr>
        <p:spPr>
          <a:xfrm>
            <a:off x="822960" y="3621024"/>
            <a:ext cx="109728" cy="109728"/>
          </a:xfrm>
          <a:prstGeom prst="ellipse">
            <a:avLst/>
          </a:prstGeom>
          <a:solidFill>
            <a:srgbClr val="1D1D1F"/>
          </a:solidFill>
          <a:ln/>
        </p:spPr>
      </p:sp>
      <p:sp>
        <p:nvSpPr>
          <p:cNvPr id="9" name="Text 7"/>
          <p:cNvSpPr/>
          <p:nvPr/>
        </p:nvSpPr>
        <p:spPr>
          <a:xfrm>
            <a:off x="1143000" y="3511296"/>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Consent is not portable, and there is no private log of what the AI touched.</a:t>
            </a:r>
            <a:endParaRPr lang="en-US" sz="1700" dirty="0"/>
          </a:p>
        </p:txBody>
      </p:sp>
      <p:sp>
        <p:nvSpPr>
          <p:cNvPr id="10" name="Shape 8"/>
          <p:cNvSpPr/>
          <p:nvPr/>
        </p:nvSpPr>
        <p:spPr>
          <a:xfrm>
            <a:off x="822960" y="4279392"/>
            <a:ext cx="109728" cy="109728"/>
          </a:xfrm>
          <a:prstGeom prst="ellipse">
            <a:avLst/>
          </a:prstGeom>
          <a:solidFill>
            <a:srgbClr val="1D1D1F"/>
          </a:solidFill>
          <a:ln/>
        </p:spPr>
      </p:sp>
      <p:sp>
        <p:nvSpPr>
          <p:cNvPr id="11" name="Text 9"/>
          <p:cNvSpPr/>
          <p:nvPr/>
        </p:nvSpPr>
        <p:spPr>
          <a:xfrm>
            <a:off x="1143000" y="4169664"/>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Proprietary work leaves the building to get answers.</a:t>
            </a:r>
            <a:endParaRPr lang="en-US" sz="1700" dirty="0"/>
          </a:p>
        </p:txBody>
      </p:sp>
      <p:sp>
        <p:nvSpPr>
          <p:cNvPr id="12" name="Text 10"/>
          <p:cNvSpPr/>
          <p:nvPr/>
        </p:nvSpPr>
        <p:spPr>
          <a:xfrm>
            <a:off x="777240" y="5102352"/>
            <a:ext cx="10637215" cy="731520"/>
          </a:xfrm>
          <a:prstGeom prst="rect">
            <a:avLst/>
          </a:prstGeom>
          <a:noFill/>
          <a:ln/>
        </p:spPr>
        <p:txBody>
          <a:bodyPr wrap="square" lIns="0" tIns="0" rIns="0" bIns="0" rtlCol="0" anchor="ctr"/>
          <a:lstStyle/>
          <a:p>
            <a:pPr indent="0" marL="0">
              <a:buNone/>
            </a:pPr>
            <a:r>
              <a:rPr lang="en-US" sz="1800" b="1" i="1" dirty="0">
                <a:solidFill>
                  <a:srgbClr val="6E6E73"/>
                </a:solidFill>
                <a:latin typeface="Arial" pitchFamily="34" charset="0"/>
                <a:ea typeface="Arial" pitchFamily="34" charset="-122"/>
                <a:cs typeface="Arial" pitchFamily="34" charset="-120"/>
              </a:rPr>
              <a:t>They own the most powerful computer in the building, and still rent their intelligence elsewhere.</a:t>
            </a:r>
            <a:endParaRPr lang="en-US" sz="180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Dell</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86868B"/>
                </a:solidFill>
                <a:latin typeface="Arial" pitchFamily="34" charset="0"/>
                <a:ea typeface="Arial" pitchFamily="34" charset="-122"/>
                <a:cs typeface="Arial" pitchFamily="34" charset="-120"/>
              </a:rPr>
              <a:t>THE FUTURE STATE</a:t>
            </a:r>
            <a:endParaRPr lang="en-US" sz="1300" dirty="0"/>
          </a:p>
        </p:txBody>
      </p:sp>
      <p:sp>
        <p:nvSpPr>
          <p:cNvPr id="3" name="Text 1"/>
          <p:cNvSpPr/>
          <p:nvPr/>
        </p:nvSpPr>
        <p:spPr>
          <a:xfrm>
            <a:off x="777240" y="1554480"/>
            <a:ext cx="10637215" cy="640080"/>
          </a:xfrm>
          <a:prstGeom prst="rect">
            <a:avLst/>
          </a:prstGeom>
          <a:noFill/>
          <a:ln/>
        </p:spPr>
        <p:txBody>
          <a:bodyPr wrap="square" lIns="0" tIns="0" rIns="0" bIns="0" rtlCol="0" anchor="ctr"/>
          <a:lstStyle/>
          <a:p>
            <a:pPr indent="0" marL="0">
              <a:buNone/>
            </a:pPr>
            <a:r>
              <a:rPr lang="en-US" sz="2700" b="1" dirty="0">
                <a:solidFill>
                  <a:srgbClr val="FFFFFF"/>
                </a:solidFill>
                <a:latin typeface="Arial" pitchFamily="34" charset="0"/>
                <a:ea typeface="Arial" pitchFamily="34" charset="-122"/>
                <a:cs typeface="Arial" pitchFamily="34" charset="-120"/>
              </a:rPr>
              <a:t>Elena runs an engineering firm.</a:t>
            </a:r>
            <a:endParaRPr lang="en-US" sz="2700" dirty="0"/>
          </a:p>
        </p:txBody>
      </p:sp>
      <p:sp>
        <p:nvSpPr>
          <p:cNvPr id="4" name="Text 2"/>
          <p:cNvSpPr/>
          <p:nvPr/>
        </p:nvSpPr>
        <p:spPr>
          <a:xfrm>
            <a:off x="777240" y="219456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Elena owns One.</a:t>
            </a:r>
            <a:endParaRPr lang="en-US" sz="2700" dirty="0"/>
          </a:p>
        </p:txBody>
      </p:sp>
      <p:sp>
        <p:nvSpPr>
          <p:cNvPr id="5" name="Text 3"/>
          <p:cNvSpPr/>
          <p:nvPr/>
        </p:nvSpPr>
        <p:spPr>
          <a:xfrm>
            <a:off x="777240" y="283464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Her agent and her firm's data live on a Dell workstation in her office.</a:t>
            </a:r>
            <a:endParaRPr lang="en-US" sz="2700" dirty="0"/>
          </a:p>
        </p:txBody>
      </p:sp>
      <p:sp>
        <p:nvSpPr>
          <p:cNvPr id="6" name="Text 4"/>
          <p:cNvSpPr/>
          <p:nvPr/>
        </p:nvSpPr>
        <p:spPr>
          <a:xfrm>
            <a:off x="777240" y="347472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The biggest jobs run on a Dell server she owns, never someone else's cloud.</a:t>
            </a:r>
            <a:endParaRPr lang="en-US" sz="2700" dirty="0"/>
          </a:p>
        </p:txBody>
      </p:sp>
      <p:sp>
        <p:nvSpPr>
          <p:cNvPr id="7" name="Text 5"/>
          <p:cNvSpPr/>
          <p:nvPr/>
        </p:nvSpPr>
        <p:spPr>
          <a:xfrm>
            <a:off x="777240" y="411480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Elena approves every access. The work stays hers.</a:t>
            </a:r>
            <a:endParaRPr lang="en-US" sz="2700" dirty="0"/>
          </a:p>
        </p:txBody>
      </p:sp>
      <p:sp>
        <p:nvSpPr>
          <p:cNvPr id="8" name="Text 6"/>
          <p:cNvSpPr/>
          <p:nvPr/>
        </p:nvSpPr>
        <p:spPr>
          <a:xfrm>
            <a:off x="777240" y="5212080"/>
            <a:ext cx="10637215" cy="914400"/>
          </a:xfrm>
          <a:prstGeom prst="rect">
            <a:avLst/>
          </a:prstGeom>
          <a:noFill/>
          <a:ln/>
        </p:spPr>
        <p:txBody>
          <a:bodyPr wrap="square" lIns="0" tIns="0" rIns="0" bIns="0" rtlCol="0" anchor="ctr"/>
          <a:lstStyle/>
          <a:p>
            <a:pPr indent="0" marL="0">
              <a:lnSpc>
                <a:spcPct val="120000"/>
              </a:lnSpc>
              <a:buNone/>
            </a:pPr>
            <a:r>
              <a:rPr lang="en-US" sz="1600" i="1" dirty="0">
                <a:solidFill>
                  <a:srgbClr val="86868B"/>
                </a:solidFill>
                <a:latin typeface="Arial" pitchFamily="34" charset="0"/>
                <a:ea typeface="Arial" pitchFamily="34" charset="-122"/>
                <a:cs typeface="Arial" pitchFamily="34" charset="-120"/>
              </a:rPr>
              <a:t>Dell provides the supercomputer. Hushh provides the consent layer. Elena stays in control.</a:t>
            </a:r>
            <a:endParaRPr lang="en-US" sz="1600" dirty="0"/>
          </a:p>
        </p:txBody>
      </p:sp>
      <p:sp>
        <p:nvSpPr>
          <p:cNvPr id="9" name="Text 7"/>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FFFFFF"/>
                </a:solidFill>
                <a:latin typeface="Arial" pitchFamily="34" charset="0"/>
                <a:ea typeface="Arial" pitchFamily="34" charset="-122"/>
                <a:cs typeface="Arial" pitchFamily="34" charset="-120"/>
              </a:rPr>
              <a:t>🤫 One</a:t>
            </a:r>
            <a:pPr indent="0" marL="0">
              <a:buNone/>
            </a:pPr>
            <a:r>
              <a:rPr lang="en-US" sz="1000" dirty="0">
                <a:solidFill>
                  <a:srgbClr val="86868B"/>
                </a:solidFill>
                <a:latin typeface="Arial" pitchFamily="34" charset="0"/>
                <a:ea typeface="Arial" pitchFamily="34" charset="-122"/>
                <a:cs typeface="Arial" pitchFamily="34" charset="-120"/>
              </a:rPr>
              <a:t>   ·   Dell</a:t>
            </a:r>
            <a:endParaRPr lang="en-US" sz="1000" dirty="0"/>
          </a:p>
        </p:txBody>
      </p:sp>
      <p:sp>
        <p:nvSpPr>
          <p:cNvPr id="10" name="Text 8"/>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86868B"/>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ALIGNS WITH YOUR MISSION</a:t>
            </a:r>
            <a:endParaRPr lang="en-US" sz="1300" dirty="0"/>
          </a:p>
        </p:txBody>
      </p:sp>
      <p:sp>
        <p:nvSpPr>
          <p:cNvPr id="3" name="Text 1"/>
          <p:cNvSpPr/>
          <p:nvPr/>
        </p:nvSpPr>
        <p:spPr>
          <a:xfrm>
            <a:off x="777240" y="1371600"/>
            <a:ext cx="10637215" cy="2011680"/>
          </a:xfrm>
          <a:prstGeom prst="rect">
            <a:avLst/>
          </a:prstGeom>
          <a:noFill/>
          <a:ln/>
        </p:spPr>
        <p:txBody>
          <a:bodyPr wrap="square" lIns="0" tIns="0" rIns="0" bIns="0" rtlCol="0" anchor="ctr"/>
          <a:lstStyle/>
          <a:p>
            <a:pPr indent="0" marL="0">
              <a:lnSpc>
                <a:spcPct val="110000"/>
              </a:lnSpc>
              <a:buNone/>
            </a:pPr>
            <a:r>
              <a:rPr lang="en-US" sz="3200" b="1" dirty="0">
                <a:solidFill>
                  <a:srgbClr val="1D1D1F"/>
                </a:solidFill>
                <a:latin typeface="Arial" pitchFamily="34" charset="0"/>
                <a:ea typeface="Arial" pitchFamily="34" charset="-122"/>
                <a:cs typeface="Arial" pitchFamily="34" charset="-120"/>
              </a:rPr>
              <a:t>“Create technologies that drive human progress.”</a:t>
            </a:r>
            <a:endParaRPr lang="en-US" sz="3200" dirty="0"/>
          </a:p>
        </p:txBody>
      </p:sp>
      <p:sp>
        <p:nvSpPr>
          <p:cNvPr id="4" name="Text 2"/>
          <p:cNvSpPr/>
          <p:nvPr/>
        </p:nvSpPr>
        <p:spPr>
          <a:xfrm>
            <a:off x="777240" y="3931920"/>
            <a:ext cx="9265615" cy="1645920"/>
          </a:xfrm>
          <a:prstGeom prst="rect">
            <a:avLst/>
          </a:prstGeom>
          <a:noFill/>
          <a:ln/>
        </p:spPr>
        <p:txBody>
          <a:bodyPr wrap="square" lIns="0" tIns="0" rIns="0" bIns="0" rtlCol="0" anchor="ctr"/>
          <a:lstStyle/>
          <a:p>
            <a:pPr indent="0" marL="0">
              <a:lnSpc>
                <a:spcPct val="125000"/>
              </a:lnSpc>
              <a:buNone/>
            </a:pPr>
            <a:r>
              <a:rPr lang="en-US" sz="1800" dirty="0">
                <a:solidFill>
                  <a:srgbClr val="6E6E73"/>
                </a:solidFill>
                <a:latin typeface="Arial" pitchFamily="34" charset="0"/>
                <a:ea typeface="Arial" pitchFamily="34" charset="-122"/>
                <a:cs typeface="Arial" pitchFamily="34" charset="-120"/>
              </a:rPr>
              <a:t>One puts that technology to work for the person who owns it: an agent and a memory that live on Dell hardware, advancing the owner's work without ever leaving their control.</a:t>
            </a:r>
            <a:endParaRPr lang="en-US" sz="1800" dirty="0"/>
          </a:p>
        </p:txBody>
      </p:sp>
      <p:sp>
        <p:nvSpPr>
          <p:cNvPr id="5" name="Text 3"/>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Dell</a:t>
            </a:r>
            <a:endParaRPr lang="en-US" sz="1000" dirty="0"/>
          </a:p>
        </p:txBody>
      </p:sp>
      <p:sp>
        <p:nvSpPr>
          <p:cNvPr id="6" name="Text 4"/>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HELPS YOUR CUSTOMERS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Trust, agency, and ownership, for the person.</a:t>
            </a:r>
            <a:endParaRPr lang="en-US" sz="3000" dirty="0"/>
          </a:p>
        </p:txBody>
      </p:sp>
      <p:sp>
        <p:nvSpPr>
          <p:cNvPr id="4" name="Shape 2"/>
          <p:cNvSpPr/>
          <p:nvPr/>
        </p:nvSpPr>
        <p:spPr>
          <a:xfrm>
            <a:off x="777240"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Ownership</a:t>
            </a:r>
            <a:endParaRPr lang="en-US" sz="1800" dirty="0"/>
          </a:p>
        </p:txBody>
      </p:sp>
      <p:sp>
        <p:nvSpPr>
          <p:cNvPr id="6" name="Text 4"/>
          <p:cNvSpPr/>
          <p:nvPr/>
        </p:nvSpPr>
        <p:spPr>
          <a:xfrm>
            <a:off x="1069848"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AI on hardware they own. The data never has to leave the building.</a:t>
            </a:r>
            <a:endParaRPr lang="en-US" sz="1350" dirty="0"/>
          </a:p>
        </p:txBody>
      </p:sp>
      <p:sp>
        <p:nvSpPr>
          <p:cNvPr id="7" name="Shape 5"/>
          <p:cNvSpPr/>
          <p:nvPr/>
        </p:nvSpPr>
        <p:spPr>
          <a:xfrm>
            <a:off x="4414418"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Agency</a:t>
            </a:r>
            <a:endParaRPr lang="en-US" sz="1800" dirty="0"/>
          </a:p>
        </p:txBody>
      </p:sp>
      <p:sp>
        <p:nvSpPr>
          <p:cNvPr id="9" name="Text 7"/>
          <p:cNvSpPr/>
          <p:nvPr/>
        </p:nvSpPr>
        <p:spPr>
          <a:xfrm>
            <a:off x="4707026"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An agent that works for them, loyal only to them.</a:t>
            </a:r>
            <a:endParaRPr lang="en-US" sz="1350" dirty="0"/>
          </a:p>
        </p:txBody>
      </p:sp>
      <p:sp>
        <p:nvSpPr>
          <p:cNvPr id="10" name="Shape 8"/>
          <p:cNvSpPr/>
          <p:nvPr/>
        </p:nvSpPr>
        <p:spPr>
          <a:xfrm>
            <a:off x="8051597"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Trust</a:t>
            </a:r>
            <a:endParaRPr lang="en-US" sz="1800" dirty="0"/>
          </a:p>
        </p:txBody>
      </p:sp>
      <p:sp>
        <p:nvSpPr>
          <p:cNvPr id="12" name="Text 10"/>
          <p:cNvSpPr/>
          <p:nvPr/>
        </p:nvSpPr>
        <p:spPr>
          <a:xfrm>
            <a:off x="8344205"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Consent on every access, with a private log only the owner reads.</a:t>
            </a:r>
            <a:endParaRPr lang="en-US" sz="135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Dell</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HELPS YOUR BUSINESS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The number follows the customer.</a:t>
            </a:r>
            <a:endParaRPr lang="en-US" sz="3000" dirty="0"/>
          </a:p>
        </p:txBody>
      </p:sp>
      <p:sp>
        <p:nvSpPr>
          <p:cNvPr id="4" name="Shape 2"/>
          <p:cNvSpPr/>
          <p:nvPr/>
        </p:nvSpPr>
        <p:spPr>
          <a:xfrm>
            <a:off x="777240"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Certified attach</a:t>
            </a:r>
            <a:endParaRPr lang="en-US" sz="1800" dirty="0"/>
          </a:p>
        </p:txBody>
      </p:sp>
      <p:sp>
        <p:nvSpPr>
          <p:cNvPr id="6" name="Text 4"/>
          <p:cNvSpPr/>
          <p:nvPr/>
        </p:nvSpPr>
        <p:spPr>
          <a:xfrm>
            <a:off x="1069848"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Every 🤫 Puppy One configuration is a certified Dell workstation or server, with a recurring Agent One attach.</a:t>
            </a:r>
            <a:endParaRPr lang="en-US" sz="1350" dirty="0"/>
          </a:p>
        </p:txBody>
      </p:sp>
      <p:sp>
        <p:nvSpPr>
          <p:cNvPr id="7" name="Shape 5"/>
          <p:cNvSpPr/>
          <p:nvPr/>
        </p:nvSpPr>
        <p:spPr>
          <a:xfrm>
            <a:off x="4414418"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Rides the on-prem turn</a:t>
            </a:r>
            <a:endParaRPr lang="en-US" sz="1800" dirty="0"/>
          </a:p>
        </p:txBody>
      </p:sp>
      <p:sp>
        <p:nvSpPr>
          <p:cNvPr id="9" name="Text 7"/>
          <p:cNvSpPr/>
          <p:nvPr/>
        </p:nvSpPr>
        <p:spPr>
          <a:xfrm>
            <a:off x="4707026"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Private, owned AI is the demand Dell's XE and Pro Max lines are built for.</a:t>
            </a:r>
            <a:endParaRPr lang="en-US" sz="1350" dirty="0"/>
          </a:p>
        </p:txBody>
      </p:sp>
      <p:sp>
        <p:nvSpPr>
          <p:cNvPr id="10" name="Shape 8"/>
          <p:cNvSpPr/>
          <p:nvPr/>
        </p:nvSpPr>
        <p:spPr>
          <a:xfrm>
            <a:off x="8051597"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Services pull</a:t>
            </a:r>
            <a:endParaRPr lang="en-US" sz="1800" dirty="0"/>
          </a:p>
        </p:txBody>
      </p:sp>
      <p:sp>
        <p:nvSpPr>
          <p:cNvPr id="12" name="Text 10"/>
          <p:cNvSpPr/>
          <p:nvPr/>
        </p:nvSpPr>
        <p:spPr>
          <a:xfrm>
            <a:off x="8344205"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Owned supercomputers need deployment and support, the services that compound the sale.</a:t>
            </a:r>
            <a:endParaRPr lang="en-US" sz="1350" dirty="0"/>
          </a:p>
        </p:txBody>
      </p:sp>
      <p:sp>
        <p:nvSpPr>
          <p:cNvPr id="13" name="Text 11"/>
          <p:cNvSpPr/>
          <p:nvPr/>
        </p:nvSpPr>
        <p:spPr>
          <a:xfrm>
            <a:off x="777240" y="5943600"/>
            <a:ext cx="10637215" cy="320040"/>
          </a:xfrm>
          <a:prstGeom prst="rect">
            <a:avLst/>
          </a:prstGeom>
          <a:noFill/>
          <a:ln/>
        </p:spPr>
        <p:txBody>
          <a:bodyPr wrap="square" lIns="0" tIns="0" rIns="0" bIns="0" rtlCol="0" anchor="ctr"/>
          <a:lstStyle/>
          <a:p>
            <a:pPr indent="0" marL="0">
              <a:buNone/>
            </a:pPr>
            <a:r>
              <a:rPr lang="en-US" sz="950" i="1" dirty="0">
                <a:solidFill>
                  <a:srgbClr val="6E6E73"/>
                </a:solidFill>
                <a:latin typeface="Arial" pitchFamily="34" charset="0"/>
                <a:ea typeface="Arial" pitchFamily="34" charset="-122"/>
                <a:cs typeface="Arial" pitchFamily="34" charset="-120"/>
              </a:rPr>
              <a:t>Dell flagship: PowerEdge XE9680 (8x NVIDIA HGX H200, NVLink) and the Dell Pro Max workstation line, per Dell published spec sheets, 2026.</a:t>
            </a:r>
            <a:endParaRPr lang="en-US" sz="950" dirty="0"/>
          </a:p>
        </p:txBody>
      </p:sp>
      <p:sp>
        <p:nvSpPr>
          <p:cNvPr id="14" name="Text 12"/>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Dell</a:t>
            </a:r>
            <a:endParaRPr lang="en-US" sz="1000" dirty="0"/>
          </a:p>
        </p:txBody>
      </p:sp>
      <p:sp>
        <p:nvSpPr>
          <p:cNvPr id="15" name="Text 13"/>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ARCHITECTURE ALIGNMENT</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Where Dell fits, where One fits, who stays in control.</a:t>
            </a:r>
            <a:endParaRPr lang="en-US" sz="3000" dirty="0"/>
          </a:p>
        </p:txBody>
      </p:sp>
      <p:sp>
        <p:nvSpPr>
          <p:cNvPr id="4" name="Shape 2"/>
          <p:cNvSpPr/>
          <p:nvPr/>
        </p:nvSpPr>
        <p:spPr>
          <a:xfrm>
            <a:off x="777240"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On-device</a:t>
            </a:r>
            <a:endParaRPr lang="en-US" sz="1800" dirty="0"/>
          </a:p>
        </p:txBody>
      </p:sp>
      <p:sp>
        <p:nvSpPr>
          <p:cNvPr id="6" name="Text 4"/>
          <p:cNvSpPr/>
          <p:nvPr/>
        </p:nvSpPr>
        <p:spPr>
          <a:xfrm>
            <a:off x="1069848"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The agent and memory start on the owner's phone and laptop. The trust anchor.</a:t>
            </a:r>
            <a:endParaRPr lang="en-US" sz="1350" dirty="0"/>
          </a:p>
        </p:txBody>
      </p:sp>
      <p:sp>
        <p:nvSpPr>
          <p:cNvPr id="7" name="Shape 5"/>
          <p:cNvSpPr/>
          <p:nvPr/>
        </p:nvSpPr>
        <p:spPr>
          <a:xfrm>
            <a:off x="4414418"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Edge: the owned supercomputer</a:t>
            </a:r>
            <a:endParaRPr lang="en-US" sz="1800" dirty="0"/>
          </a:p>
        </p:txBody>
      </p:sp>
      <p:sp>
        <p:nvSpPr>
          <p:cNvPr id="9" name="Text 7"/>
          <p:cNvSpPr/>
          <p:nvPr/>
        </p:nvSpPr>
        <p:spPr>
          <a:xfrm>
            <a:off x="4707026"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 Dell Pro Max workstation on the desk; a PowerEdge XE9680 (8x NVIDIA HGX H200, NVLink, up to 8TB DDR5) in the private server room. The owner's appliance.</a:t>
            </a:r>
            <a:endParaRPr lang="en-US" sz="1350" dirty="0"/>
          </a:p>
        </p:txBody>
      </p:sp>
      <p:sp>
        <p:nvSpPr>
          <p:cNvPr id="10" name="Shape 8"/>
          <p:cNvSpPr/>
          <p:nvPr/>
        </p:nvSpPr>
        <p:spPr>
          <a:xfrm>
            <a:off x="8051597"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Cloud burst</a:t>
            </a:r>
            <a:endParaRPr lang="en-US" sz="1800" dirty="0"/>
          </a:p>
        </p:txBody>
      </p:sp>
      <p:sp>
        <p:nvSpPr>
          <p:cNvPr id="12" name="Text 10"/>
          <p:cNvSpPr/>
          <p:nvPr/>
        </p:nvSpPr>
        <p:spPr>
          <a:xfrm>
            <a:off x="8344205"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Optional and governed, only if the owned hardware is ever not enough. Zero custody.</a:t>
            </a:r>
            <a:endParaRPr lang="en-US" sz="1350" dirty="0"/>
          </a:p>
        </p:txBody>
      </p:sp>
      <p:sp>
        <p:nvSpPr>
          <p:cNvPr id="13" name="Text 11"/>
          <p:cNvSpPr/>
          <p:nvPr/>
        </p:nvSpPr>
        <p:spPr>
          <a:xfrm>
            <a:off x="777240" y="5257800"/>
            <a:ext cx="10637215" cy="731520"/>
          </a:xfrm>
          <a:prstGeom prst="rect">
            <a:avLst/>
          </a:prstGeom>
          <a:noFill/>
          <a:ln/>
        </p:spPr>
        <p:txBody>
          <a:bodyPr wrap="square" lIns="0" tIns="0" rIns="0" bIns="0" rtlCol="0" anchor="ctr"/>
          <a:lstStyle/>
          <a:p>
            <a:pPr indent="0" marL="0">
              <a:lnSpc>
                <a:spcPct val="115000"/>
              </a:lnSpc>
              <a:buNone/>
            </a:pPr>
            <a:r>
              <a:rPr lang="en-US" sz="1500" i="1" dirty="0">
                <a:solidFill>
                  <a:srgbClr val="6E6E73"/>
                </a:solidFill>
                <a:latin typeface="Arial" pitchFamily="34" charset="0"/>
                <a:ea typeface="Arial" pitchFamily="34" charset="-122"/>
                <a:cs typeface="Arial" pitchFamily="34" charset="-120"/>
              </a:rPr>
              <a:t>Dell builds the supercomputer the owner owns. One provides the consent layer. The data never has to leave the building.</a:t>
            </a:r>
            <a:endParaRPr lang="en-US" sz="1500" dirty="0"/>
          </a:p>
        </p:txBody>
      </p:sp>
      <p:sp>
        <p:nvSpPr>
          <p:cNvPr id="14" name="Text 12"/>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Dell</a:t>
            </a:r>
            <a:endParaRPr lang="en-US" sz="1000" dirty="0"/>
          </a:p>
        </p:txBody>
      </p:sp>
      <p:sp>
        <p:nvSpPr>
          <p:cNvPr id="15" name="Text 13"/>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PILOT PROPOSAL</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One flagship. One owner. Real signal.</a:t>
            </a:r>
            <a:endParaRPr lang="en-US" sz="3000" dirty="0"/>
          </a:p>
        </p:txBody>
      </p:sp>
      <p:sp>
        <p:nvSpPr>
          <p:cNvPr id="4" name="Text 2"/>
          <p:cNvSpPr/>
          <p:nvPr/>
        </p:nvSpPr>
        <p:spPr>
          <a:xfrm>
            <a:off x="777240" y="237744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1</a:t>
            </a:r>
            <a:endParaRPr lang="en-US" sz="2400" dirty="0"/>
          </a:p>
        </p:txBody>
      </p:sp>
      <p:sp>
        <p:nvSpPr>
          <p:cNvPr id="5" name="Text 3"/>
          <p:cNvSpPr/>
          <p:nvPr/>
        </p:nvSpPr>
        <p:spPr>
          <a:xfrm>
            <a:off x="1417320" y="239572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Certify one Dell configuration, a Pro Max workstation or an XE9680, as a 🤫 Puppy One appliance.</a:t>
            </a:r>
            <a:endParaRPr lang="en-US" sz="1600" dirty="0"/>
          </a:p>
        </p:txBody>
      </p:sp>
      <p:sp>
        <p:nvSpPr>
          <p:cNvPr id="6" name="Text 4"/>
          <p:cNvSpPr/>
          <p:nvPr/>
        </p:nvSpPr>
        <p:spPr>
          <a:xfrm>
            <a:off x="777240" y="324612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2</a:t>
            </a:r>
            <a:endParaRPr lang="en-US" sz="2400" dirty="0"/>
          </a:p>
        </p:txBody>
      </p:sp>
      <p:sp>
        <p:nvSpPr>
          <p:cNvPr id="7" name="Text 5"/>
          <p:cNvSpPr/>
          <p:nvPr/>
        </p:nvSpPr>
        <p:spPr>
          <a:xfrm>
            <a:off x="1417320" y="326440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Agent One runs on it, on-premises, with PCHP consent receipts on every access.</a:t>
            </a:r>
            <a:endParaRPr lang="en-US" sz="1600" dirty="0"/>
          </a:p>
        </p:txBody>
      </p:sp>
      <p:sp>
        <p:nvSpPr>
          <p:cNvPr id="8" name="Text 6"/>
          <p:cNvSpPr/>
          <p:nvPr/>
        </p:nvSpPr>
        <p:spPr>
          <a:xfrm>
            <a:off x="777240" y="411480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3</a:t>
            </a:r>
            <a:endParaRPr lang="en-US" sz="2400" dirty="0"/>
          </a:p>
        </p:txBody>
      </p:sp>
      <p:sp>
        <p:nvSpPr>
          <p:cNvPr id="9" name="Text 7"/>
          <p:cNvSpPr/>
          <p:nvPr/>
        </p:nvSpPr>
        <p:spPr>
          <a:xfrm>
            <a:off x="1417320" y="413308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90 days, measured against attach and the private-AI deals it unlocks, not a vanity metric.</a:t>
            </a:r>
            <a:endParaRPr lang="en-US" sz="16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Dell</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x Dell - Partnership (Draft)</dc:title>
  <dc:subject>PptxGenJS Presentation</dc:subject>
  <dc:creator>PptxGenJS</dc:creator>
  <cp:lastModifiedBy>PptxGenJS</cp:lastModifiedBy>
  <cp:revision>1</cp:revision>
  <dcterms:created xsi:type="dcterms:W3CDTF">2026-06-24T09:12:51Z</dcterms:created>
  <dcterms:modified xsi:type="dcterms:W3CDTF">2026-06-24T09:12:51Z</dcterms:modified>
</cp:coreProperties>
</file>