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365760"/>
          </a:xfrm>
          <a:prstGeom prst="rect">
            <a:avLst/>
          </a:prstGeom>
          <a:noFill/>
          <a:ln/>
        </p:spPr>
        <p:txBody>
          <a:bodyPr wrap="square" lIns="0" tIns="0" rIns="0" bIns="0" rtlCol="0" anchor="ctr"/>
          <a:lstStyle/>
          <a:p>
            <a:pPr indent="0" marL="0">
              <a:buNone/>
            </a:pPr>
            <a:r>
              <a:rPr lang="en-US" sz="1300" b="1" dirty="0">
                <a:solidFill>
                  <a:srgbClr val="1D1D1F"/>
                </a:solidFill>
                <a:latin typeface="Arial" pitchFamily="34" charset="0"/>
                <a:ea typeface="Arial" pitchFamily="34" charset="-122"/>
                <a:cs typeface="Arial" pitchFamily="34" charset="-120"/>
              </a:rPr>
              <a:t>🤫 One</a:t>
            </a:r>
            <a:pPr indent="0" marL="0">
              <a:buNone/>
            </a:pPr>
            <a:r>
              <a:rPr lang="en-US" sz="1300" dirty="0">
                <a:solidFill>
                  <a:srgbClr val="6E6E73"/>
                </a:solidFill>
                <a:latin typeface="Arial" pitchFamily="34" charset="0"/>
                <a:ea typeface="Arial" pitchFamily="34" charset="-122"/>
                <a:cs typeface="Arial" pitchFamily="34" charset="-120"/>
              </a:rPr>
              <a:t>  ×  Cloudflare   ·   a partnership proposal</a:t>
            </a:r>
            <a:endParaRPr lang="en-US" sz="1300" dirty="0"/>
          </a:p>
        </p:txBody>
      </p:sp>
      <p:sp>
        <p:nvSpPr>
          <p:cNvPr id="3" name="Text 1"/>
          <p:cNvSpPr/>
          <p:nvPr/>
        </p:nvSpPr>
        <p:spPr>
          <a:xfrm>
            <a:off x="777240" y="14173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THE CUSTOMER WE SERVE TOGETHER</a:t>
            </a:r>
            <a:endParaRPr lang="en-US" sz="1300" dirty="0"/>
          </a:p>
        </p:txBody>
      </p:sp>
      <p:sp>
        <p:nvSpPr>
          <p:cNvPr id="4" name="Text 2"/>
          <p:cNvSpPr/>
          <p:nvPr/>
        </p:nvSpPr>
        <p:spPr>
          <a:xfrm>
            <a:off x="777240" y="2103120"/>
            <a:ext cx="10637215" cy="2011680"/>
          </a:xfrm>
          <a:prstGeom prst="rect">
            <a:avLst/>
          </a:prstGeom>
          <a:noFill/>
          <a:ln/>
        </p:spPr>
        <p:txBody>
          <a:bodyPr wrap="square" lIns="0" tIns="0" rIns="0" bIns="0" rtlCol="0" anchor="ctr"/>
          <a:lstStyle/>
          <a:p>
            <a:pPr indent="0" marL="0">
              <a:lnSpc>
                <a:spcPct val="105000"/>
              </a:lnSpc>
              <a:buNone/>
            </a:pPr>
            <a:r>
              <a:rPr lang="en-US" sz="4200" b="1" dirty="0">
                <a:solidFill>
                  <a:srgbClr val="1D1D1F"/>
                </a:solidFill>
                <a:latin typeface="Arial" pitchFamily="34" charset="0"/>
                <a:ea typeface="Arial" pitchFamily="34" charset="-122"/>
                <a:cs typeface="Arial" pitchFamily="34" charset="-120"/>
              </a:rPr>
              <a:t>A person who wants fast, private AI that lives close to them, and belongs to them.</a:t>
            </a:r>
            <a:endParaRPr lang="en-US" sz="4200" dirty="0"/>
          </a:p>
        </p:txBody>
      </p:sp>
      <p:sp>
        <p:nvSpPr>
          <p:cNvPr id="5" name="Text 3"/>
          <p:cNvSpPr/>
          <p:nvPr/>
        </p:nvSpPr>
        <p:spPr>
          <a:xfrm>
            <a:off x="777240" y="4480560"/>
            <a:ext cx="8808415" cy="914400"/>
          </a:xfrm>
          <a:prstGeom prst="rect">
            <a:avLst/>
          </a:prstGeom>
          <a:noFill/>
          <a:ln/>
        </p:spPr>
        <p:txBody>
          <a:bodyPr wrap="square" lIns="0" tIns="0" rIns="0" bIns="0" rtlCol="0" anchor="ctr"/>
          <a:lstStyle/>
          <a:p>
            <a:pPr indent="0" marL="0">
              <a:lnSpc>
                <a:spcPct val="120000"/>
              </a:lnSpc>
              <a:buNone/>
            </a:pPr>
            <a:r>
              <a:rPr lang="en-US" sz="1900" dirty="0">
                <a:solidFill>
                  <a:srgbClr val="6E6E73"/>
                </a:solidFill>
                <a:latin typeface="Arial" pitchFamily="34" charset="0"/>
                <a:ea typeface="Arial" pitchFamily="34" charset="-122"/>
                <a:cs typeface="Arial" pitchFamily="34" charset="-120"/>
              </a:rPr>
              <a:t>At the edge. Owned. That is the customer Cloudflare and One serve together.</a:t>
            </a:r>
            <a:endParaRPr lang="en-US" sz="1900" dirty="0"/>
          </a:p>
        </p:txBody>
      </p:sp>
      <p:sp>
        <p:nvSpPr>
          <p:cNvPr id="6" name="Text 4"/>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7" name="Text 5"/>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JOINT SUCCESS METRICS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we measure together.</a:t>
            </a:r>
            <a:endParaRPr lang="en-US" sz="3000" dirty="0"/>
          </a:p>
        </p:txBody>
      </p:sp>
      <p:sp>
        <p:nvSpPr>
          <p:cNvPr id="4" name="Shape 2"/>
          <p:cNvSpPr/>
          <p:nvPr/>
        </p:nvSpPr>
        <p:spPr>
          <a:xfrm>
            <a:off x="777240"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97280"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customer</a:t>
            </a:r>
            <a:endParaRPr lang="en-US" sz="1700" dirty="0"/>
          </a:p>
        </p:txBody>
      </p:sp>
      <p:sp>
        <p:nvSpPr>
          <p:cNvPr id="6" name="Text 4"/>
          <p:cNvSpPr/>
          <p:nvPr/>
        </p:nvSpPr>
        <p:spPr>
          <a:xfrm>
            <a:off x="1097280"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Owner trust and satisfaction</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Edge requests consent-approved</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Latency and privacy gains</a:t>
            </a:r>
            <a:endParaRPr lang="en-US" sz="1400" dirty="0"/>
          </a:p>
        </p:txBody>
      </p:sp>
      <p:sp>
        <p:nvSpPr>
          <p:cNvPr id="7" name="Shape 5"/>
          <p:cNvSpPr/>
          <p:nvPr/>
        </p:nvSpPr>
        <p:spPr>
          <a:xfrm>
            <a:off x="6233008"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6553048"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business</a:t>
            </a:r>
            <a:endParaRPr lang="en-US" sz="1700" dirty="0"/>
          </a:p>
        </p:txBody>
      </p:sp>
      <p:sp>
        <p:nvSpPr>
          <p:cNvPr id="9" name="Text 7"/>
          <p:cNvSpPr/>
          <p:nvPr/>
        </p:nvSpPr>
        <p:spPr>
          <a:xfrm>
            <a:off x="6553048"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Workers consumption</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Agentic traffic served</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Net-new edge demand</a:t>
            </a:r>
            <a:endParaRPr lang="en-US" sz="14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PARTNERSHIP ROADMAP</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Pilot, expand, scale.</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1 — Pilot</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One cohort, one certified integration, 90 days, real signal.</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2 — Expand</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More configurations and journeys, deeper integration, broader cohort.</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3 — Scale</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One as a standard, owned layer across the base.</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ASK</a:t>
            </a:r>
            <a:endParaRPr lang="en-US" sz="1300" dirty="0"/>
          </a:p>
        </p:txBody>
      </p:sp>
      <p:sp>
        <p:nvSpPr>
          <p:cNvPr id="3" name="Text 1"/>
          <p:cNvSpPr/>
          <p:nvPr/>
        </p:nvSpPr>
        <p:spPr>
          <a:xfrm>
            <a:off x="777240" y="1280160"/>
            <a:ext cx="10637215" cy="1463040"/>
          </a:xfrm>
          <a:prstGeom prst="rect">
            <a:avLst/>
          </a:prstGeom>
          <a:noFill/>
          <a:ln/>
        </p:spPr>
        <p:txBody>
          <a:bodyPr wrap="square" lIns="0" tIns="0" rIns="0" bIns="0" rtlCol="0" anchor="ctr"/>
          <a:lstStyle/>
          <a:p>
            <a:pPr indent="0" marL="0">
              <a:lnSpc>
                <a:spcPct val="105000"/>
              </a:lnSpc>
              <a:buNone/>
            </a:pPr>
            <a:r>
              <a:rPr lang="en-US" sz="3400" b="1" dirty="0">
                <a:solidFill>
                  <a:srgbClr val="FFFFFF"/>
                </a:solidFill>
                <a:latin typeface="Arial" pitchFamily="34" charset="0"/>
                <a:ea typeface="Arial" pitchFamily="34" charset="-122"/>
                <a:cs typeface="Arial" pitchFamily="34" charset="-120"/>
              </a:rPr>
              <a:t>A future your customers already want.</a:t>
            </a:r>
            <a:endParaRPr lang="en-US" sz="3400" dirty="0"/>
          </a:p>
        </p:txBody>
      </p:sp>
      <p:sp>
        <p:nvSpPr>
          <p:cNvPr id="4" name="Shape 2"/>
          <p:cNvSpPr/>
          <p:nvPr/>
        </p:nvSpPr>
        <p:spPr>
          <a:xfrm>
            <a:off x="822960" y="3401568"/>
            <a:ext cx="109728" cy="109728"/>
          </a:xfrm>
          <a:prstGeom prst="ellipse">
            <a:avLst/>
          </a:prstGeom>
          <a:solidFill>
            <a:srgbClr val="FFFFFF"/>
          </a:solidFill>
          <a:ln/>
        </p:spPr>
      </p:sp>
      <p:sp>
        <p:nvSpPr>
          <p:cNvPr id="5" name="Text 3"/>
          <p:cNvSpPr/>
          <p:nvPr/>
        </p:nvSpPr>
        <p:spPr>
          <a:xfrm>
            <a:off x="1143000" y="329184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non-binding letter of intent to run the 90-day pilot.</a:t>
            </a:r>
            <a:endParaRPr lang="en-US" sz="1600" dirty="0"/>
          </a:p>
        </p:txBody>
      </p:sp>
      <p:sp>
        <p:nvSpPr>
          <p:cNvPr id="6" name="Shape 4"/>
          <p:cNvSpPr/>
          <p:nvPr/>
        </p:nvSpPr>
        <p:spPr>
          <a:xfrm>
            <a:off x="822960" y="4178808"/>
            <a:ext cx="109728" cy="109728"/>
          </a:xfrm>
          <a:prstGeom prst="ellipse">
            <a:avLst/>
          </a:prstGeom>
          <a:solidFill>
            <a:srgbClr val="FFFFFF"/>
          </a:solidFill>
          <a:ln/>
        </p:spPr>
      </p:sp>
      <p:sp>
        <p:nvSpPr>
          <p:cNvPr id="7" name="Text 5"/>
          <p:cNvSpPr/>
          <p:nvPr/>
        </p:nvSpPr>
        <p:spPr>
          <a:xfrm>
            <a:off x="1143000" y="406908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No exclusivity, no fabricated commitments. Papered by our counsel of record, McDermott Will &amp; Schulte.</a:t>
            </a:r>
            <a:endParaRPr lang="en-US" sz="1600" dirty="0"/>
          </a:p>
        </p:txBody>
      </p:sp>
      <p:sp>
        <p:nvSpPr>
          <p:cNvPr id="8" name="Shape 6"/>
          <p:cNvSpPr/>
          <p:nvPr/>
        </p:nvSpPr>
        <p:spPr>
          <a:xfrm>
            <a:off x="822960" y="4956048"/>
            <a:ext cx="109728" cy="109728"/>
          </a:xfrm>
          <a:prstGeom prst="ellipse">
            <a:avLst/>
          </a:prstGeom>
          <a:solidFill>
            <a:srgbClr val="FFFFFF"/>
          </a:solidFill>
          <a:ln/>
        </p:spPr>
      </p:sp>
      <p:sp>
        <p:nvSpPr>
          <p:cNvPr id="9" name="Text 7"/>
          <p:cNvSpPr/>
          <p:nvPr/>
        </p:nvSpPr>
        <p:spPr>
          <a:xfrm>
            <a:off x="1143000" y="484632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future your customers already want, arriving faster because Cloudflare helped build it.</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Cloudflare</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DISCLAIMER</a:t>
            </a:r>
            <a:endParaRPr lang="en-US" sz="1300" dirty="0"/>
          </a:p>
        </p:txBody>
      </p:sp>
      <p:sp>
        <p:nvSpPr>
          <p:cNvPr id="3" name="Text 1"/>
          <p:cNvSpPr/>
          <p:nvPr/>
        </p:nvSpPr>
        <p:spPr>
          <a:xfrm>
            <a:off x="777240" y="128016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 One is a product of Hushh Technologies Corporation, an independent company. Cloudflare is named solely to describe the platform and ecosystem One is built toward. Hushh Technologies is not affiliated with, endorsed by, sponsored by, or partnered with Cloudflare.</a:t>
            </a:r>
            <a:endParaRPr lang="en-US" sz="1200" dirty="0"/>
          </a:p>
        </p:txBody>
      </p:sp>
      <p:sp>
        <p:nvSpPr>
          <p:cNvPr id="4" name="Text 2"/>
          <p:cNvSpPr/>
          <p:nvPr/>
        </p:nvSpPr>
        <p:spPr>
          <a:xfrm>
            <a:off x="777240" y="269748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Cloudflare figures are from Cloudflare Q1 2026 results, May 2026; used to illustrate scale, not as a forecast or commitment.</a:t>
            </a:r>
            <a:endParaRPr lang="en-US" sz="1200" dirty="0"/>
          </a:p>
        </p:txBody>
      </p:sp>
      <p:sp>
        <p:nvSpPr>
          <p:cNvPr id="5" name="Text 3"/>
          <p:cNvSpPr/>
          <p:nvPr/>
        </p:nvSpPr>
        <p:spPr>
          <a:xfrm>
            <a:off x="777240" y="411480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Partner economics are draft and illustrative; final terms are confirmed only in a partner agreement. Built June 2026. This deck is a draft for internal and McDermott review, has not been approved by any partnerships team, and is not an offer.</a:t>
            </a:r>
            <a:endParaRPr lang="en-US" sz="1200" dirty="0"/>
          </a:p>
        </p:txBody>
      </p:sp>
      <p:sp>
        <p:nvSpPr>
          <p:cNvPr id="6" name="Text 4"/>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7" name="Text 5"/>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CUSTOMER MATTERS TO YOU</a:t>
            </a:r>
            <a:endParaRPr lang="en-US" sz="1300" dirty="0"/>
          </a:p>
        </p:txBody>
      </p:sp>
      <p:sp>
        <p:nvSpPr>
          <p:cNvPr id="3" name="Text 1"/>
          <p:cNvSpPr/>
          <p:nvPr/>
        </p:nvSpPr>
        <p:spPr>
          <a:xfrm>
            <a:off x="777240" y="1051560"/>
            <a:ext cx="10637215" cy="1188720"/>
          </a:xfrm>
          <a:prstGeom prst="rect">
            <a:avLst/>
          </a:prstGeom>
          <a:noFill/>
          <a:ln/>
        </p:spPr>
        <p:txBody>
          <a:bodyPr wrap="square" lIns="0" tIns="0" rIns="0" bIns="0" rtlCol="0" anchor="ctr"/>
          <a:lstStyle/>
          <a:p>
            <a:pPr indent="0" marL="0">
              <a:lnSpc>
                <a:spcPct val="105000"/>
              </a:lnSpc>
              <a:buNone/>
            </a:pPr>
            <a:r>
              <a:rPr lang="en-US" sz="3000" b="1" dirty="0">
                <a:solidFill>
                  <a:srgbClr val="1D1D1F"/>
                </a:solidFill>
                <a:latin typeface="Arial" pitchFamily="34" charset="0"/>
                <a:ea typeface="Arial" pitchFamily="34" charset="-122"/>
                <a:cs typeface="Arial" pitchFamily="34" charset="-120"/>
              </a:rPr>
              <a:t>Your customer wants three things. One makes them agentic traffic you can serve.</a:t>
            </a:r>
            <a:endParaRPr lang="en-US" sz="3000" dirty="0"/>
          </a:p>
        </p:txBody>
      </p:sp>
      <p:sp>
        <p:nvSpPr>
          <p:cNvPr id="4" name="Shape 2"/>
          <p:cNvSpPr/>
          <p:nvPr/>
        </p:nvSpPr>
        <p:spPr>
          <a:xfrm>
            <a:off x="777240"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914400"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Speed</a:t>
            </a:r>
            <a:endParaRPr lang="en-US" sz="1800" dirty="0"/>
          </a:p>
        </p:txBody>
      </p:sp>
      <p:sp>
        <p:nvSpPr>
          <p:cNvPr id="6" name="Shape 4"/>
          <p:cNvSpPr/>
          <p:nvPr/>
        </p:nvSpPr>
        <p:spPr>
          <a:xfrm>
            <a:off x="4414418"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7" name="Text 5"/>
          <p:cNvSpPr/>
          <p:nvPr/>
        </p:nvSpPr>
        <p:spPr>
          <a:xfrm>
            <a:off x="4551578"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Privacy</a:t>
            </a:r>
            <a:endParaRPr lang="en-US" sz="1800" dirty="0"/>
          </a:p>
        </p:txBody>
      </p:sp>
      <p:sp>
        <p:nvSpPr>
          <p:cNvPr id="8" name="Shape 6"/>
          <p:cNvSpPr/>
          <p:nvPr/>
        </p:nvSpPr>
        <p:spPr>
          <a:xfrm>
            <a:off x="8051597"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9" name="Text 7"/>
          <p:cNvSpPr/>
          <p:nvPr/>
        </p:nvSpPr>
        <p:spPr>
          <a:xfrm>
            <a:off x="8188757"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Ownership</a:t>
            </a:r>
            <a:endParaRPr lang="en-US" sz="1800" dirty="0"/>
          </a:p>
        </p:txBody>
      </p:sp>
      <p:sp>
        <p:nvSpPr>
          <p:cNvPr id="10" name="Text 8"/>
          <p:cNvSpPr/>
          <p:nvPr/>
        </p:nvSpPr>
        <p:spPr>
          <a:xfrm>
            <a:off x="777240" y="4937760"/>
            <a:ext cx="10637215" cy="914400"/>
          </a:xfrm>
          <a:prstGeom prst="rect">
            <a:avLst/>
          </a:prstGeom>
          <a:noFill/>
          <a:ln/>
        </p:spPr>
        <p:txBody>
          <a:bodyPr wrap="square" lIns="0" tIns="0" rIns="0" bIns="0" rtlCol="0" anchor="ctr"/>
          <a:lstStyle/>
          <a:p>
            <a:pPr indent="0" marL="0">
              <a:lnSpc>
                <a:spcPct val="120000"/>
              </a:lnSpc>
              <a:buNone/>
            </a:pPr>
            <a:r>
              <a:rPr lang="en-US" sz="1700" i="1" dirty="0">
                <a:solidFill>
                  <a:srgbClr val="6E6E73"/>
                </a:solidFill>
                <a:latin typeface="Arial" pitchFamily="34" charset="0"/>
                <a:ea typeface="Arial" pitchFamily="34" charset="-122"/>
                <a:cs typeface="Arial" pitchFamily="34" charset="-120"/>
              </a:rPr>
              <a:t>One turns the person's agent into owned, consent-clean traffic on the edge you already run.</a:t>
            </a:r>
            <a:endParaRPr lang="en-US" sz="1700" dirty="0"/>
          </a:p>
        </p:txBody>
      </p:sp>
      <p:sp>
        <p:nvSpPr>
          <p:cNvPr id="11" name="Text 9"/>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2" name="Text 10"/>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WHAT YOUR CUSTOMER CANNOT DO TODAY</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your customer cannot do today.</a:t>
            </a:r>
            <a:endParaRPr lang="en-US" sz="3000" dirty="0"/>
          </a:p>
        </p:txBody>
      </p:sp>
      <p:sp>
        <p:nvSpPr>
          <p:cNvPr id="4" name="Shape 2"/>
          <p:cNvSpPr/>
          <p:nvPr/>
        </p:nvSpPr>
        <p:spPr>
          <a:xfrm>
            <a:off x="822960" y="2304288"/>
            <a:ext cx="109728" cy="109728"/>
          </a:xfrm>
          <a:prstGeom prst="ellipse">
            <a:avLst/>
          </a:prstGeom>
          <a:solidFill>
            <a:srgbClr val="1D1D1F"/>
          </a:solidFill>
          <a:ln/>
        </p:spPr>
      </p:sp>
      <p:sp>
        <p:nvSpPr>
          <p:cNvPr id="5" name="Text 3"/>
          <p:cNvSpPr/>
          <p:nvPr/>
        </p:nvSpPr>
        <p:spPr>
          <a:xfrm>
            <a:off x="1143000" y="2194560"/>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Private AI usually means slow, far-off cloud round-trips.</a:t>
            </a:r>
            <a:endParaRPr lang="en-US" sz="1700" dirty="0"/>
          </a:p>
        </p:txBody>
      </p:sp>
      <p:sp>
        <p:nvSpPr>
          <p:cNvPr id="6" name="Shape 4"/>
          <p:cNvSpPr/>
          <p:nvPr/>
        </p:nvSpPr>
        <p:spPr>
          <a:xfrm>
            <a:off x="822960" y="2962656"/>
            <a:ext cx="109728" cy="109728"/>
          </a:xfrm>
          <a:prstGeom prst="ellipse">
            <a:avLst/>
          </a:prstGeom>
          <a:solidFill>
            <a:srgbClr val="1D1D1F"/>
          </a:solidFill>
          <a:ln/>
        </p:spPr>
      </p:sp>
      <p:sp>
        <p:nvSpPr>
          <p:cNvPr id="7" name="Text 5"/>
          <p:cNvSpPr/>
          <p:nvPr/>
        </p:nvSpPr>
        <p:spPr>
          <a:xfrm>
            <a:off x="1143000" y="2852928"/>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Their agent has nowhere fast and private to think between device and cloud.</a:t>
            </a:r>
            <a:endParaRPr lang="en-US" sz="1700" dirty="0"/>
          </a:p>
        </p:txBody>
      </p:sp>
      <p:sp>
        <p:nvSpPr>
          <p:cNvPr id="8" name="Shape 6"/>
          <p:cNvSpPr/>
          <p:nvPr/>
        </p:nvSpPr>
        <p:spPr>
          <a:xfrm>
            <a:off x="822960" y="3621024"/>
            <a:ext cx="109728" cy="109728"/>
          </a:xfrm>
          <a:prstGeom prst="ellipse">
            <a:avLst/>
          </a:prstGeom>
          <a:solidFill>
            <a:srgbClr val="1D1D1F"/>
          </a:solidFill>
          <a:ln/>
        </p:spPr>
      </p:sp>
      <p:sp>
        <p:nvSpPr>
          <p:cNvPr id="9" name="Text 7"/>
          <p:cNvSpPr/>
          <p:nvPr/>
        </p:nvSpPr>
        <p:spPr>
          <a:xfrm>
            <a:off x="1143000" y="3511296"/>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Consent does not travel with the request.</a:t>
            </a:r>
            <a:endParaRPr lang="en-US" sz="1700" dirty="0"/>
          </a:p>
        </p:txBody>
      </p:sp>
      <p:sp>
        <p:nvSpPr>
          <p:cNvPr id="10" name="Shape 8"/>
          <p:cNvSpPr/>
          <p:nvPr/>
        </p:nvSpPr>
        <p:spPr>
          <a:xfrm>
            <a:off x="822960" y="4279392"/>
            <a:ext cx="109728" cy="109728"/>
          </a:xfrm>
          <a:prstGeom prst="ellipse">
            <a:avLst/>
          </a:prstGeom>
          <a:solidFill>
            <a:srgbClr val="1D1D1F"/>
          </a:solidFill>
          <a:ln/>
        </p:spPr>
      </p:sp>
      <p:sp>
        <p:nvSpPr>
          <p:cNvPr id="11" name="Text 9"/>
          <p:cNvSpPr/>
          <p:nvPr/>
        </p:nvSpPr>
        <p:spPr>
          <a:xfrm>
            <a:off x="1143000" y="4169664"/>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The agentic traffic crossing the network belongs to no one in particular.</a:t>
            </a:r>
            <a:endParaRPr lang="en-US" sz="1700" dirty="0"/>
          </a:p>
        </p:txBody>
      </p:sp>
      <p:sp>
        <p:nvSpPr>
          <p:cNvPr id="12" name="Text 10"/>
          <p:cNvSpPr/>
          <p:nvPr/>
        </p:nvSpPr>
        <p:spPr>
          <a:xfrm>
            <a:off x="777240" y="5102352"/>
            <a:ext cx="10637215" cy="731520"/>
          </a:xfrm>
          <a:prstGeom prst="rect">
            <a:avLst/>
          </a:prstGeom>
          <a:noFill/>
          <a:ln/>
        </p:spPr>
        <p:txBody>
          <a:bodyPr wrap="square" lIns="0" tIns="0" rIns="0" bIns="0" rtlCol="0" anchor="ctr"/>
          <a:lstStyle/>
          <a:p>
            <a:pPr indent="0" marL="0">
              <a:buNone/>
            </a:pPr>
            <a:r>
              <a:rPr lang="en-US" sz="1800" b="1" i="1" dirty="0">
                <a:solidFill>
                  <a:srgbClr val="6E6E73"/>
                </a:solidFill>
                <a:latin typeface="Arial" pitchFamily="34" charset="0"/>
                <a:ea typeface="Arial" pitchFamily="34" charset="-122"/>
                <a:cs typeface="Arial" pitchFamily="34" charset="-120"/>
              </a:rPr>
              <a:t>The edge is the right place to keep AI close and private, but no owned agent lives there yet.</a:t>
            </a:r>
            <a:endParaRPr lang="en-US" sz="180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FUTURE STATE</a:t>
            </a:r>
            <a:endParaRPr lang="en-US" sz="1300" dirty="0"/>
          </a:p>
        </p:txBody>
      </p:sp>
      <p:sp>
        <p:nvSpPr>
          <p:cNvPr id="3" name="Text 1"/>
          <p:cNvSpPr/>
          <p:nvPr/>
        </p:nvSpPr>
        <p:spPr>
          <a:xfrm>
            <a:off x="777240" y="1554480"/>
            <a:ext cx="10637215" cy="64008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Priya owns her devices.</a:t>
            </a:r>
            <a:endParaRPr lang="en-US" sz="2700" dirty="0"/>
          </a:p>
        </p:txBody>
      </p:sp>
      <p:sp>
        <p:nvSpPr>
          <p:cNvPr id="4" name="Text 2"/>
          <p:cNvSpPr/>
          <p:nvPr/>
        </p:nvSpPr>
        <p:spPr>
          <a:xfrm>
            <a:off x="777240" y="219456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Priya owns One.</a:t>
            </a:r>
            <a:endParaRPr lang="en-US" sz="2700" dirty="0"/>
          </a:p>
        </p:txBody>
      </p:sp>
      <p:sp>
        <p:nvSpPr>
          <p:cNvPr id="5" name="Text 3"/>
          <p:cNvSpPr/>
          <p:nvPr/>
        </p:nvSpPr>
        <p:spPr>
          <a:xfrm>
            <a:off x="777240" y="283464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Priya's agent thinks on the edge, closest to her.</a:t>
            </a:r>
            <a:endParaRPr lang="en-US" sz="2700" dirty="0"/>
          </a:p>
        </p:txBody>
      </p:sp>
      <p:sp>
        <p:nvSpPr>
          <p:cNvPr id="6" name="Text 4"/>
          <p:cNvSpPr/>
          <p:nvPr/>
        </p:nvSpPr>
        <p:spPr>
          <a:xfrm>
            <a:off x="777240" y="347472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Every request is consent-gated and hers.</a:t>
            </a:r>
            <a:endParaRPr lang="en-US" sz="2700" dirty="0"/>
          </a:p>
        </p:txBody>
      </p:sp>
      <p:sp>
        <p:nvSpPr>
          <p:cNvPr id="7" name="Text 5"/>
          <p:cNvSpPr/>
          <p:nvPr/>
        </p:nvSpPr>
        <p:spPr>
          <a:xfrm>
            <a:off x="777240" y="411480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Nothing is stored where she did not allow it.</a:t>
            </a:r>
            <a:endParaRPr lang="en-US" sz="2700" dirty="0"/>
          </a:p>
        </p:txBody>
      </p:sp>
      <p:sp>
        <p:nvSpPr>
          <p:cNvPr id="8" name="Text 6"/>
          <p:cNvSpPr/>
          <p:nvPr/>
        </p:nvSpPr>
        <p:spPr>
          <a:xfrm>
            <a:off x="777240" y="5212080"/>
            <a:ext cx="10637215" cy="914400"/>
          </a:xfrm>
          <a:prstGeom prst="rect">
            <a:avLst/>
          </a:prstGeom>
          <a:noFill/>
          <a:ln/>
        </p:spPr>
        <p:txBody>
          <a:bodyPr wrap="square" lIns="0" tIns="0" rIns="0" bIns="0" rtlCol="0" anchor="ctr"/>
          <a:lstStyle/>
          <a:p>
            <a:pPr indent="0" marL="0">
              <a:lnSpc>
                <a:spcPct val="120000"/>
              </a:lnSpc>
              <a:buNone/>
            </a:pPr>
            <a:r>
              <a:rPr lang="en-US" sz="1600" i="1" dirty="0">
                <a:solidFill>
                  <a:srgbClr val="86868B"/>
                </a:solidFill>
                <a:latin typeface="Arial" pitchFamily="34" charset="0"/>
                <a:ea typeface="Arial" pitchFamily="34" charset="-122"/>
                <a:cs typeface="Arial" pitchFamily="34" charset="-120"/>
              </a:rPr>
              <a:t>Cloudflare provides the edge. Hushh provides the consent layer. Priya stays in control.</a:t>
            </a:r>
            <a:endParaRPr lang="en-US" sz="1600" dirty="0"/>
          </a:p>
        </p:txBody>
      </p:sp>
      <p:sp>
        <p:nvSpPr>
          <p:cNvPr id="9" name="Text 7"/>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Cloudflare</a:t>
            </a:r>
            <a:endParaRPr lang="en-US" sz="1000" dirty="0"/>
          </a:p>
        </p:txBody>
      </p:sp>
      <p:sp>
        <p:nvSpPr>
          <p:cNvPr id="10" name="Text 8"/>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ALIGNS WITH YOUR MISSION</a:t>
            </a:r>
            <a:endParaRPr lang="en-US" sz="1300" dirty="0"/>
          </a:p>
        </p:txBody>
      </p:sp>
      <p:sp>
        <p:nvSpPr>
          <p:cNvPr id="3" name="Text 1"/>
          <p:cNvSpPr/>
          <p:nvPr/>
        </p:nvSpPr>
        <p:spPr>
          <a:xfrm>
            <a:off x="777240" y="1371600"/>
            <a:ext cx="10637215" cy="2011680"/>
          </a:xfrm>
          <a:prstGeom prst="rect">
            <a:avLst/>
          </a:prstGeom>
          <a:noFill/>
          <a:ln/>
        </p:spPr>
        <p:txBody>
          <a:bodyPr wrap="square" lIns="0" tIns="0" rIns="0" bIns="0" rtlCol="0" anchor="ctr"/>
          <a:lstStyle/>
          <a:p>
            <a:pPr indent="0" marL="0">
              <a:lnSpc>
                <a:spcPct val="110000"/>
              </a:lnSpc>
              <a:buNone/>
            </a:pPr>
            <a:r>
              <a:rPr lang="en-US" sz="3200" b="1" dirty="0">
                <a:solidFill>
                  <a:srgbClr val="1D1D1F"/>
                </a:solidFill>
                <a:latin typeface="Arial" pitchFamily="34" charset="0"/>
                <a:ea typeface="Arial" pitchFamily="34" charset="-122"/>
                <a:cs typeface="Arial" pitchFamily="34" charset="-120"/>
              </a:rPr>
              <a:t>“Help build a better Internet.”</a:t>
            </a:r>
            <a:endParaRPr lang="en-US" sz="3200" dirty="0"/>
          </a:p>
        </p:txBody>
      </p:sp>
      <p:sp>
        <p:nvSpPr>
          <p:cNvPr id="4" name="Text 2"/>
          <p:cNvSpPr/>
          <p:nvPr/>
        </p:nvSpPr>
        <p:spPr>
          <a:xfrm>
            <a:off x="777240" y="3931920"/>
            <a:ext cx="9265615" cy="1645920"/>
          </a:xfrm>
          <a:prstGeom prst="rect">
            <a:avLst/>
          </a:prstGeom>
          <a:noFill/>
          <a:ln/>
        </p:spPr>
        <p:txBody>
          <a:bodyPr wrap="square" lIns="0" tIns="0" rIns="0" bIns="0" rtlCol="0" anchor="ctr"/>
          <a:lstStyle/>
          <a:p>
            <a:pPr indent="0" marL="0">
              <a:lnSpc>
                <a:spcPct val="125000"/>
              </a:lnSpc>
              <a:buNone/>
            </a:pPr>
            <a:r>
              <a:rPr lang="en-US" sz="1800" dirty="0">
                <a:solidFill>
                  <a:srgbClr val="6E6E73"/>
                </a:solidFill>
                <a:latin typeface="Arial" pitchFamily="34" charset="0"/>
                <a:ea typeface="Arial" pitchFamily="34" charset="-122"/>
                <a:cs typeface="Arial" pitchFamily="34" charset="-120"/>
              </a:rPr>
              <a:t>A better Internet is one where intelligence is fast, private, and owned by the person, at the edge. One is that agent. Cloudflare is that edge.</a:t>
            </a:r>
            <a:endParaRPr lang="en-US" sz="18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CUSTOMERS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Trust, agency, and ownership, for the person.</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Speed</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Inference at the edge, closest to the person. Fast by design.</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Privacy</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Data stays close, consent-gated, not shipped to a far-off cloud.</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Ownership</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Their agent and memory, theirs, riding the network they already use.</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BUSINESS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The number follows the customer.</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Owned agentic traffic</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Consent-clean agentic requests, the exact traffic exploding on your network.</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Workers growth</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One's edge tier runs on Workers, your fastest-growing surface.</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Trust position</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Privacy at the edge is a differentiator only a network like yours can offer.</a:t>
            </a:r>
            <a:endParaRPr lang="en-US" sz="1350" dirty="0"/>
          </a:p>
        </p:txBody>
      </p:sp>
      <p:sp>
        <p:nvSpPr>
          <p:cNvPr id="13" name="Text 11"/>
          <p:cNvSpPr/>
          <p:nvPr/>
        </p:nvSpPr>
        <p:spPr>
          <a:xfrm>
            <a:off x="777240" y="5943600"/>
            <a:ext cx="10637215" cy="32004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Cloudflare figures ($639.8M quarterly revenue up 34%, hundreds of billions of agentic requests per month) per Cloudflare Q1 2026 results, May 2026.</a:t>
            </a:r>
            <a:endParaRPr lang="en-US" sz="95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ARCHITECTURE ALIGNMENT</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Where Cloudflare fits, where One fits, who stays in control.</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On-device</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and small models on the owner's hardware. The trust anchor.</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Edge</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Cloudflare Workers, between device and cloud. Private, fast inference next to the person.</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Cloud burst</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heavier cloud, governed and ephemeral, only when the edge is not enough. Zero custody.</a:t>
            </a:r>
            <a:endParaRPr lang="en-US" sz="1350" dirty="0"/>
          </a:p>
        </p:txBody>
      </p:sp>
      <p:sp>
        <p:nvSpPr>
          <p:cNvPr id="13" name="Text 11"/>
          <p:cNvSpPr/>
          <p:nvPr/>
        </p:nvSpPr>
        <p:spPr>
          <a:xfrm>
            <a:off x="777240" y="5257800"/>
            <a:ext cx="10637215" cy="731520"/>
          </a:xfrm>
          <a:prstGeom prst="rect">
            <a:avLst/>
          </a:prstGeom>
          <a:noFill/>
          <a:ln/>
        </p:spPr>
        <p:txBody>
          <a:bodyPr wrap="square" lIns="0" tIns="0" rIns="0" bIns="0" rtlCol="0" anchor="ctr"/>
          <a:lstStyle/>
          <a:p>
            <a:pPr indent="0" marL="0">
              <a:lnSpc>
                <a:spcPct val="115000"/>
              </a:lnSpc>
              <a:buNone/>
            </a:pPr>
            <a:r>
              <a:rPr lang="en-US" sz="1500" i="1" dirty="0">
                <a:solidFill>
                  <a:srgbClr val="6E6E73"/>
                </a:solidFill>
                <a:latin typeface="Arial" pitchFamily="34" charset="0"/>
                <a:ea typeface="Arial" pitchFamily="34" charset="-122"/>
                <a:cs typeface="Arial" pitchFamily="34" charset="-120"/>
              </a:rPr>
              <a:t>Cloudflare provides the edge, the heart of the bridge. One provides the consent layer. The person owns the agent.</a:t>
            </a:r>
            <a:endParaRPr lang="en-US" sz="150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PILOT PROPOSAL</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One pilot. Real customers. Real signal.</a:t>
            </a:r>
            <a:endParaRPr lang="en-US" sz="3000" dirty="0"/>
          </a:p>
        </p:txBody>
      </p:sp>
      <p:sp>
        <p:nvSpPr>
          <p:cNvPr id="4" name="Text 2"/>
          <p:cNvSpPr/>
          <p:nvPr/>
        </p:nvSpPr>
        <p:spPr>
          <a:xfrm>
            <a:off x="777240" y="237744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1</a:t>
            </a:r>
            <a:endParaRPr lang="en-US" sz="2400" dirty="0"/>
          </a:p>
        </p:txBody>
      </p:sp>
      <p:sp>
        <p:nvSpPr>
          <p:cNvPr id="5" name="Text 3"/>
          <p:cNvSpPr/>
          <p:nvPr/>
        </p:nvSpPr>
        <p:spPr>
          <a:xfrm>
            <a:off x="1417320" y="239572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Run the One edge tier on Cloudflare Workers for an owner cohort.</a:t>
            </a:r>
            <a:endParaRPr lang="en-US" sz="1600" dirty="0"/>
          </a:p>
        </p:txBody>
      </p:sp>
      <p:sp>
        <p:nvSpPr>
          <p:cNvPr id="6" name="Text 4"/>
          <p:cNvSpPr/>
          <p:nvPr/>
        </p:nvSpPr>
        <p:spPr>
          <a:xfrm>
            <a:off x="777240" y="324612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2</a:t>
            </a:r>
            <a:endParaRPr lang="en-US" sz="2400" dirty="0"/>
          </a:p>
        </p:txBody>
      </p:sp>
      <p:sp>
        <p:nvSpPr>
          <p:cNvPr id="7" name="Text 5"/>
          <p:cNvSpPr/>
          <p:nvPr/>
        </p:nvSpPr>
        <p:spPr>
          <a:xfrm>
            <a:off x="1417320" y="326440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Consent-gated, privacy-preserving inference, with PCHP receipts on every request.</a:t>
            </a:r>
            <a:endParaRPr lang="en-US" sz="1600" dirty="0"/>
          </a:p>
        </p:txBody>
      </p:sp>
      <p:sp>
        <p:nvSpPr>
          <p:cNvPr id="8" name="Text 6"/>
          <p:cNvSpPr/>
          <p:nvPr/>
        </p:nvSpPr>
        <p:spPr>
          <a:xfrm>
            <a:off x="777240" y="411480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3</a:t>
            </a:r>
            <a:endParaRPr lang="en-US" sz="2400" dirty="0"/>
          </a:p>
        </p:txBody>
      </p:sp>
      <p:sp>
        <p:nvSpPr>
          <p:cNvPr id="9" name="Text 7"/>
          <p:cNvSpPr/>
          <p:nvPr/>
        </p:nvSpPr>
        <p:spPr>
          <a:xfrm>
            <a:off x="1417320" y="413308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90 days, measured against edge traffic and Workers consumption, not a vanity metric.</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Cloudflare</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Cloudflare - Partnership (Draft)</dc:title>
  <dc:subject>PptxGenJS Presentation</dc:subject>
  <dc:creator>PptxGenJS</dc:creator>
  <cp:lastModifiedBy>PptxGenJS</cp:lastModifiedBy>
  <cp:revision>1</cp:revision>
  <dcterms:created xsi:type="dcterms:W3CDTF">2026-06-24T05:31:38Z</dcterms:created>
  <dcterms:modified xsi:type="dcterms:W3CDTF">2026-06-24T05:31:38Z</dcterms:modified>
</cp:coreProperties>
</file>