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charts/chart6.xml" ContentType="application/vnd.openxmlformats-officedocument.drawingml.chart+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notesMasterIdLst>
    <p:notesMasterId r:id="rId14"/>
  </p:notesMasterIdLst>
  <p:sldSz cx="12191695" cy="6858000"/>
  <p:notesSz cx="6858000" cy="12191695"/>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s>
</file>

<file path=ppt/charts/_rels/chart6.xml.rels><?xml version="1.0" encoding="UTF-8" standalone="yes"?><Relationships xmlns="http://schemas.openxmlformats.org/package/2006/relationships"><Relationship Id="rId1" Type="http://schemas.openxmlformats.org/officeDocument/2006/relationships/package" Target="../embeddings/Microsoft_Excel_Worksheet6.xlsx"/></Relationships>
</file>

<file path=ppt/charts/chart6.xml><?xml version="1.0" encoding="utf-8"?>
<c:chartSpace xmlns:c="http://schemas.openxmlformats.org/drawingml/2006/chart" xmlns:a="http://schemas.openxmlformats.org/drawingml/2006/main" xmlns:r="http://schemas.openxmlformats.org/officeDocument/2006/relationships">
  <c:date1904 val="0"/>
  <c:roundedCorners val="1"/>
  <c:chart>
    <c:autoTitleDeleted val="1"/>
    <c:plotArea>
      <c:layout/>
      <c:barChart>
        <c:barDir val="col"/>
        <c:grouping val="clustered"/>
        <c:varyColors val="0"/>
        <c:ser>
          <c:idx val="0"/>
          <c:order val="0"/>
          <c:tx>
            <c:strRef>
              <c:f>Sheet1!$B$1</c:f>
              <c:strCache>
                <c:ptCount val="1"/>
                <c:pt idx="0">
                  <c:v>Partner-powered nodes</c:v>
                </c:pt>
              </c:strCache>
            </c:strRef>
          </c:tx>
          <c:spPr>
            <a:solidFill>
              <a:srgbClr val="C7C7CC"/>
            </a:solidFill>
            <a:effectLst/>
          </c:spPr>
          <c:invertIfNegative val="0"/>
          <c:dLbls>
            <c:numFmt formatCode="#,##0" sourceLinked="0"/>
            <c:txPr>
              <a:bodyPr/>
              <a:lstStyle/>
              <a:p>
                <a:pPr>
                  <a:defRPr b="0" i="0" strike="noStrike" sz="1100" u="none">
                    <a:solidFill>
                      <a:srgbClr val="1D1D1F"/>
                    </a:solidFill>
                    <a:latin typeface="Arial"/>
                  </a:defRPr>
                </a:pPr>
              </a:p>
            </c:txPr>
            <c:showLegendKey val="0"/>
            <c:showVal val="1"/>
            <c:showCatName val="0"/>
            <c:showSerName val="0"/>
            <c:showPercent val="0"/>
            <c:showBubbleSize val="0"/>
            <c:showLeaderLines val="0"/>
          </c:dLbls>
          <c:dPt>
            <c:idx val="0"/>
            <c:invertIfNegative val="0"/>
            <c:bubble3D val="0"/>
            <c:spPr>
              <a:solidFill>
                <a:srgbClr val="C7C7CC"/>
              </a:solidFill>
              <a:effectLst/>
            </c:spPr>
          </c:dPt>
          <c:dPt>
            <c:idx val="1"/>
            <c:invertIfNegative val="0"/>
            <c:bubble3D val="0"/>
            <c:spPr>
              <a:solidFill>
                <a:srgbClr val="8E8E93"/>
              </a:solidFill>
              <a:effectLst/>
            </c:spPr>
          </c:dPt>
          <c:dPt>
            <c:idx val="2"/>
            <c:invertIfNegative val="0"/>
            <c:bubble3D val="0"/>
            <c:spPr>
              <a:solidFill>
                <a:srgbClr val="1D1D1F"/>
              </a:solidFill>
              <a:effectLst/>
            </c:spPr>
          </c:dPt>
          <c:cat>
            <c:multiLvlStrRef>
              <c:f>Sheet1!$A$2:$A$4</c:f>
              <c:multiLvlStrCache>
                <c:ptCount val="3"/>
                <c:lvl>
                  <c:pt idx="0">
                    <c:v>30% on Cloudflare</c:v>
                  </c:pt>
                  <c:pt idx="1">
                    <c:v>50% on Cloudflare</c:v>
                  </c:pt>
                  <c:pt idx="2">
                    <c:v>70% on Cloudflare</c:v>
                  </c:pt>
                </c:lvl>
              </c:multiLvlStrCache>
            </c:multiLvlStrRef>
          </c:cat>
          <c:val>
            <c:numRef>
              <c:f>Sheet1!$B$2:$B$4</c:f>
              <c:numCache>
                <c:formatCode>General</c:formatCode>
                <c:ptCount val="3"/>
                <c:pt idx="0">
                  <c:v>300</c:v>
                </c:pt>
                <c:pt idx="1">
                  <c:v>500</c:v>
                </c:pt>
                <c:pt idx="2">
                  <c:v>700</c:v>
                </c:pt>
              </c:numCache>
            </c:numRef>
          </c:val>
        </c:ser>
        <c:dLbls>
          <c:numFmt formatCode="#,##0" sourceLinked="0"/>
          <c:txPr>
            <a:bodyPr/>
            <a:lstStyle/>
            <a:p>
              <a:pPr>
                <a:defRPr b="0" i="0" strike="noStrike" sz="1100" u="none">
                  <a:solidFill>
                    <a:srgbClr val="1D1D1F"/>
                  </a:solidFill>
                  <a:latin typeface="Arial"/>
                </a:defRPr>
              </a:pPr>
            </a:p>
          </c:txPr>
          <c:showLegendKey val="0"/>
          <c:showVal val="1"/>
          <c:showCatName val="0"/>
          <c:showSerName val="0"/>
          <c:showPercent val="0"/>
          <c:showBubbleSize val="0"/>
          <c:showLeaderLines val="0"/>
        </c:dLbls>
        <c:gapWidth val="150"/>
        <c:overlap val="0"/>
        <c:axId val="2094734554"/>
        <c:axId val="2094734552"/>
        <c:axId val="2094734556"/>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E6E73"/>
                </a:solidFill>
                <a:latin typeface="Arial"/>
              </a:defRPr>
            </a:pPr>
            <a:endParaRPr lang="en-US"/>
          </a:p>
        </c:txPr>
        <c:crossAx val="2094734552"/>
        <c:crosses val="autoZero"/>
        <c:auto val="1"/>
        <c:lblAlgn val="ctr"/>
        <c:noMultiLvlLbl val="1"/>
      </c:catAx>
      <c:valAx>
        <c:axId val="2094734552"/>
        <c:scaling>
          <c:orientation val="minMax"/>
          <c:max val="800"/>
        </c:scaling>
        <c:delete val="1"/>
        <c:axPos val="l"/>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4"/>
        <c:crosses val="autoZero"/>
        <c:crossBetween val="between"/>
      </c:valAx>
      <c:spPr>
        <a:noFill/>
        <a:ln>
          <a:noFill/>
        </a:ln>
        <a:effectLst/>
      </c:spPr>
    </c:plotArea>
    <c:plotVisOnly val="1"/>
    <c:dispBlanksAs val="span"/>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chart" Target="/ppt/charts/chart6.xml"/><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D1D1F"/>
        </a:solidFill>
      </p:bgPr>
    </p:bg>
    <p:spTree>
      <p:nvGrpSpPr>
        <p:cNvPr id="1" name=""/>
        <p:cNvGrpSpPr/>
        <p:nvPr/>
      </p:nvGrpSpPr>
      <p:grpSpPr>
        <a:xfrm>
          <a:off x="0" y="0"/>
          <a:ext cx="0" cy="0"/>
          <a:chOff x="0" y="0"/>
          <a:chExt cx="0" cy="0"/>
        </a:xfrm>
      </p:grpSpPr>
      <p:sp>
        <p:nvSpPr>
          <p:cNvPr id="2" name="Text 0"/>
          <p:cNvSpPr/>
          <p:nvPr/>
        </p:nvSpPr>
        <p:spPr>
          <a:xfrm>
            <a:off x="777240" y="640080"/>
            <a:ext cx="4572000" cy="365760"/>
          </a:xfrm>
          <a:prstGeom prst="rect">
            <a:avLst/>
          </a:prstGeom>
          <a:noFill/>
          <a:ln/>
        </p:spPr>
        <p:txBody>
          <a:bodyPr wrap="square" lIns="0" tIns="0" rIns="0" bIns="0" rtlCol="0" anchor="ctr"/>
          <a:lstStyle/>
          <a:p>
            <a:pPr indent="0" marL="0">
              <a:buNone/>
            </a:pPr>
            <a:r>
              <a:rPr lang="en-US" sz="1600" b="1" dirty="0">
                <a:solidFill>
                  <a:srgbClr val="FBFBFD"/>
                </a:solidFill>
                <a:latin typeface="Arial" pitchFamily="34" charset="0"/>
                <a:ea typeface="Arial" pitchFamily="34" charset="-122"/>
                <a:cs typeface="Arial" pitchFamily="34" charset="-120"/>
              </a:rPr>
              <a:t>🤫 One</a:t>
            </a:r>
            <a:endParaRPr lang="en-US" sz="1600" dirty="0"/>
          </a:p>
        </p:txBody>
      </p:sp>
      <p:sp>
        <p:nvSpPr>
          <p:cNvPr id="3" name="Text 1"/>
          <p:cNvSpPr/>
          <p:nvPr/>
        </p:nvSpPr>
        <p:spPr>
          <a:xfrm>
            <a:off x="777240" y="2103120"/>
            <a:ext cx="10637215" cy="1280160"/>
          </a:xfrm>
          <a:prstGeom prst="rect">
            <a:avLst/>
          </a:prstGeom>
          <a:noFill/>
          <a:ln/>
        </p:spPr>
        <p:txBody>
          <a:bodyPr wrap="square" lIns="0" tIns="0" rIns="0" bIns="0" rtlCol="0" anchor="ctr"/>
          <a:lstStyle/>
          <a:p>
            <a:pPr indent="0" marL="0">
              <a:buNone/>
            </a:pPr>
            <a:r>
              <a:rPr lang="en-US" sz="6400" b="1" dirty="0">
                <a:solidFill>
                  <a:srgbClr val="FBFBFD"/>
                </a:solidFill>
                <a:latin typeface="Arial" pitchFamily="34" charset="0"/>
                <a:ea typeface="Arial" pitchFamily="34" charset="-122"/>
                <a:cs typeface="Arial" pitchFamily="34" charset="-120"/>
              </a:rPr>
              <a:t>One × Cloudflare</a:t>
            </a:r>
            <a:endParaRPr lang="en-US" sz="6400" dirty="0"/>
          </a:p>
        </p:txBody>
      </p:sp>
      <p:sp>
        <p:nvSpPr>
          <p:cNvPr id="4" name="Text 2"/>
          <p:cNvSpPr/>
          <p:nvPr/>
        </p:nvSpPr>
        <p:spPr>
          <a:xfrm>
            <a:off x="777240" y="3429000"/>
            <a:ext cx="10058400" cy="640080"/>
          </a:xfrm>
          <a:prstGeom prst="rect">
            <a:avLst/>
          </a:prstGeom>
          <a:noFill/>
          <a:ln/>
        </p:spPr>
        <p:txBody>
          <a:bodyPr wrap="square" lIns="0" tIns="0" rIns="0" bIns="0" rtlCol="0" anchor="ctr"/>
          <a:lstStyle/>
          <a:p>
            <a:pPr indent="0" marL="0">
              <a:buNone/>
            </a:pPr>
            <a:r>
              <a:rPr lang="en-US" sz="2400" dirty="0">
                <a:solidFill>
                  <a:srgbClr val="C7C7CC"/>
                </a:solidFill>
                <a:latin typeface="Arial" pitchFamily="34" charset="0"/>
                <a:ea typeface="Arial" pitchFamily="34" charset="-122"/>
                <a:cs typeface="Arial" pitchFamily="34" charset="-120"/>
              </a:rPr>
              <a:t>How One helps your team beat its number.</a:t>
            </a:r>
            <a:endParaRPr lang="en-US" sz="2400" dirty="0"/>
          </a:p>
        </p:txBody>
      </p:sp>
      <p:sp>
        <p:nvSpPr>
          <p:cNvPr id="5" name="Text 3"/>
          <p:cNvSpPr/>
          <p:nvPr/>
        </p:nvSpPr>
        <p:spPr>
          <a:xfrm>
            <a:off x="777240" y="4069080"/>
            <a:ext cx="10058400" cy="457200"/>
          </a:xfrm>
          <a:prstGeom prst="rect">
            <a:avLst/>
          </a:prstGeom>
          <a:noFill/>
          <a:ln/>
        </p:spPr>
        <p:txBody>
          <a:bodyPr wrap="square" lIns="0" tIns="0" rIns="0" bIns="0" rtlCol="0" anchor="ctr"/>
          <a:lstStyle/>
          <a:p>
            <a:pPr indent="0" marL="0">
              <a:buNone/>
            </a:pPr>
            <a:r>
              <a:rPr lang="en-US" sz="1600" dirty="0">
                <a:solidFill>
                  <a:srgbClr val="6E6E73"/>
                </a:solidFill>
                <a:latin typeface="Arial" pitchFamily="34" charset="0"/>
                <a:ea typeface="Arial" pitchFamily="34" charset="-122"/>
                <a:cs typeface="Arial" pitchFamily="34" charset="-120"/>
              </a:rPr>
              <a:t>Built backwards from Workers consumption, agentic traffic, and the edge tier between device and cloud.</a:t>
            </a:r>
            <a:endParaRPr lang="en-US" sz="1600" dirty="0"/>
          </a:p>
        </p:txBody>
      </p:sp>
      <p:sp>
        <p:nvSpPr>
          <p:cNvPr id="6" name="Text 4"/>
          <p:cNvSpPr/>
          <p:nvPr/>
        </p:nvSpPr>
        <p:spPr>
          <a:xfrm>
            <a:off x="777240" y="5806440"/>
            <a:ext cx="10058400" cy="640080"/>
          </a:xfrm>
          <a:prstGeom prst="rect">
            <a:avLst/>
          </a:prstGeom>
          <a:noFill/>
          <a:ln/>
        </p:spPr>
        <p:txBody>
          <a:bodyPr wrap="square" lIns="0" tIns="0" rIns="0" bIns="0" rtlCol="0" anchor="ctr"/>
          <a:lstStyle/>
          <a:p>
            <a:pPr indent="0" marL="0">
              <a:lnSpc>
                <a:spcPct val="120000"/>
              </a:lnSpc>
              <a:buNone/>
            </a:pPr>
            <a:r>
              <a:rPr lang="en-US" sz="1100" dirty="0">
                <a:solidFill>
                  <a:srgbClr val="6E6E73"/>
                </a:solidFill>
                <a:latin typeface="Arial" pitchFamily="34" charset="0"/>
                <a:ea typeface="Arial" pitchFamily="34" charset="-122"/>
                <a:cs typeface="Arial" pitchFamily="34" charset="-120"/>
              </a:rPr>
              <a:t>Confidential. Draft for partner discussion. Not an offer. Not approved by any partnerships team.</a:t>
            </a:r>
            <a:endParaRPr lang="en-US" sz="1100" dirty="0"/>
          </a:p>
          <a:p>
            <a:pPr indent="0" marL="0">
              <a:lnSpc>
                <a:spcPct val="120000"/>
              </a:lnSpc>
              <a:buNone/>
            </a:pPr>
            <a:r>
              <a:rPr lang="en-US" sz="1100" dirty="0">
                <a:solidFill>
                  <a:srgbClr val="6E6E73"/>
                </a:solidFill>
                <a:latin typeface="Arial" pitchFamily="34" charset="0"/>
                <a:ea typeface="Arial" pitchFamily="34" charset="-122"/>
                <a:cs typeface="Arial" pitchFamily="34" charset="-120"/>
              </a:rPr>
              <a:t>Hushh Technologies Corporation  ·  June 2026</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BFBFD"/>
        </a:solidFill>
      </p:bgPr>
    </p:bg>
    <p:spTree>
      <p:nvGrpSpPr>
        <p:cNvPr id="1" name=""/>
        <p:cNvGrpSpPr/>
        <p:nvPr/>
      </p:nvGrpSpPr>
      <p:grpSpPr>
        <a:xfrm>
          <a:off x="0" y="0"/>
          <a:ext cx="0" cy="0"/>
          <a:chOff x="0" y="0"/>
          <a:chExt cx="0" cy="0"/>
        </a:xfrm>
      </p:grpSpPr>
      <p:sp>
        <p:nvSpPr>
          <p:cNvPr id="2" name="Text 0"/>
          <p:cNvSpPr/>
          <p:nvPr/>
        </p:nvSpPr>
        <p:spPr>
          <a:xfrm>
            <a:off x="777240" y="548640"/>
            <a:ext cx="10637215"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THE LENS</a:t>
            </a:r>
            <a:endParaRPr lang="en-US" sz="1200" dirty="0"/>
          </a:p>
        </p:txBody>
      </p:sp>
      <p:sp>
        <p:nvSpPr>
          <p:cNvPr id="3" name="Text 1"/>
          <p:cNvSpPr/>
          <p:nvPr/>
        </p:nvSpPr>
        <p:spPr>
          <a:xfrm>
            <a:off x="777240" y="1051560"/>
            <a:ext cx="10637215" cy="822960"/>
          </a:xfrm>
          <a:prstGeom prst="rect">
            <a:avLst/>
          </a:prstGeom>
          <a:noFill/>
          <a:ln/>
        </p:spPr>
        <p:txBody>
          <a:bodyPr wrap="square" lIns="0" tIns="0" rIns="0" bIns="0" rtlCol="0" anchor="ctr"/>
          <a:lstStyle/>
          <a:p>
            <a:pPr indent="0" marL="0">
              <a:buNone/>
            </a:pPr>
            <a:r>
              <a:rPr lang="en-US" sz="3400" b="1" dirty="0">
                <a:solidFill>
                  <a:srgbClr val="1D1D1F"/>
                </a:solidFill>
                <a:latin typeface="Arial" pitchFamily="34" charset="0"/>
                <a:ea typeface="Arial" pitchFamily="34" charset="-122"/>
                <a:cs typeface="Arial" pitchFamily="34" charset="-120"/>
              </a:rPr>
              <a:t>We built this backwards from your number.</a:t>
            </a:r>
            <a:endParaRPr lang="en-US" sz="3400" dirty="0"/>
          </a:p>
        </p:txBody>
      </p:sp>
      <p:sp>
        <p:nvSpPr>
          <p:cNvPr id="4" name="Shape 2"/>
          <p:cNvSpPr/>
          <p:nvPr/>
        </p:nvSpPr>
        <p:spPr>
          <a:xfrm>
            <a:off x="777240" y="2743200"/>
            <a:ext cx="3362858" cy="2468880"/>
          </a:xfrm>
          <a:prstGeom prst="roundRect">
            <a:avLst>
              <a:gd name="adj" fmla="val 2963"/>
            </a:avLst>
          </a:prstGeom>
          <a:solidFill>
            <a:srgbClr val="F5F5F7"/>
          </a:solidFill>
          <a:ln/>
          <a:effectLst>
            <a:outerShdw sx="100000" sy="100000" kx="0" ky="0" algn="bl" rotWithShape="0" blurRad="114300" dist="38100" dir="5400000">
              <a:srgbClr val="000000">
                <a:alpha val="8000"/>
              </a:srgbClr>
            </a:outerShdw>
          </a:effectLst>
        </p:spPr>
      </p:sp>
      <p:sp>
        <p:nvSpPr>
          <p:cNvPr id="5" name="Text 3"/>
          <p:cNvSpPr/>
          <p:nvPr/>
        </p:nvSpPr>
        <p:spPr>
          <a:xfrm>
            <a:off x="1069848" y="3035808"/>
            <a:ext cx="2777642" cy="548640"/>
          </a:xfrm>
          <a:prstGeom prst="rect">
            <a:avLst/>
          </a:prstGeom>
          <a:noFill/>
          <a:ln/>
        </p:spPr>
        <p:txBody>
          <a:bodyPr wrap="square" lIns="0" tIns="0" rIns="0" bIns="0" rtlCol="0" anchor="ctr"/>
          <a:lstStyle/>
          <a:p>
            <a:pPr indent="0" marL="0">
              <a:buNone/>
            </a:pPr>
            <a:r>
              <a:rPr lang="en-US" sz="2000" b="1" dirty="0">
                <a:solidFill>
                  <a:srgbClr val="1D1D1F"/>
                </a:solidFill>
                <a:latin typeface="Arial" pitchFamily="34" charset="0"/>
                <a:ea typeface="Arial" pitchFamily="34" charset="-122"/>
                <a:cs typeface="Arial" pitchFamily="34" charset="-120"/>
              </a:rPr>
              <a:t>Workers consumption</a:t>
            </a:r>
            <a:endParaRPr lang="en-US" sz="2000" dirty="0"/>
          </a:p>
        </p:txBody>
      </p:sp>
      <p:sp>
        <p:nvSpPr>
          <p:cNvPr id="6" name="Text 4"/>
          <p:cNvSpPr/>
          <p:nvPr/>
        </p:nvSpPr>
        <p:spPr>
          <a:xfrm>
            <a:off x="1069848" y="3611880"/>
            <a:ext cx="2777642" cy="1371600"/>
          </a:xfrm>
          <a:prstGeom prst="rect">
            <a:avLst/>
          </a:prstGeom>
          <a:noFill/>
          <a:ln/>
        </p:spPr>
        <p:txBody>
          <a:bodyPr wrap="square" lIns="0" tIns="0" rIns="0" bIns="0" rtlCol="0" anchor="ctr"/>
          <a:lstStyle/>
          <a:p>
            <a:pPr indent="0" marL="0">
              <a:lnSpc>
                <a:spcPct val="120000"/>
              </a:lnSpc>
              <a:buNone/>
            </a:pPr>
            <a:r>
              <a:rPr lang="en-US" sz="1400" dirty="0">
                <a:solidFill>
                  <a:srgbClr val="6E6E73"/>
                </a:solidFill>
                <a:latin typeface="Arial" pitchFamily="34" charset="0"/>
                <a:ea typeface="Arial" pitchFamily="34" charset="-122"/>
                <a:cs typeface="Arial" pitchFamily="34" charset="-120"/>
              </a:rPr>
              <a:t>Your developer platform, the fastest-growing surface you have.</a:t>
            </a:r>
            <a:endParaRPr lang="en-US" sz="1400" dirty="0"/>
          </a:p>
        </p:txBody>
      </p:sp>
      <p:sp>
        <p:nvSpPr>
          <p:cNvPr id="7" name="Shape 5"/>
          <p:cNvSpPr/>
          <p:nvPr/>
        </p:nvSpPr>
        <p:spPr>
          <a:xfrm>
            <a:off x="4414418" y="2743200"/>
            <a:ext cx="3362858" cy="2468880"/>
          </a:xfrm>
          <a:prstGeom prst="roundRect">
            <a:avLst>
              <a:gd name="adj" fmla="val 2963"/>
            </a:avLst>
          </a:prstGeom>
          <a:solidFill>
            <a:srgbClr val="F5F5F7"/>
          </a:solidFill>
          <a:ln/>
          <a:effectLst>
            <a:outerShdw sx="100000" sy="100000" kx="0" ky="0" algn="bl" rotWithShape="0" blurRad="114300" dist="38100" dir="5400000">
              <a:srgbClr val="000000">
                <a:alpha val="8000"/>
              </a:srgbClr>
            </a:outerShdw>
          </a:effectLst>
        </p:spPr>
      </p:sp>
      <p:sp>
        <p:nvSpPr>
          <p:cNvPr id="8" name="Text 6"/>
          <p:cNvSpPr/>
          <p:nvPr/>
        </p:nvSpPr>
        <p:spPr>
          <a:xfrm>
            <a:off x="4707026" y="3035808"/>
            <a:ext cx="2777642" cy="548640"/>
          </a:xfrm>
          <a:prstGeom prst="rect">
            <a:avLst/>
          </a:prstGeom>
          <a:noFill/>
          <a:ln/>
        </p:spPr>
        <p:txBody>
          <a:bodyPr wrap="square" lIns="0" tIns="0" rIns="0" bIns="0" rtlCol="0" anchor="ctr"/>
          <a:lstStyle/>
          <a:p>
            <a:pPr indent="0" marL="0">
              <a:buNone/>
            </a:pPr>
            <a:r>
              <a:rPr lang="en-US" sz="2000" b="1" dirty="0">
                <a:solidFill>
                  <a:srgbClr val="1D1D1F"/>
                </a:solidFill>
                <a:latin typeface="Arial" pitchFamily="34" charset="0"/>
                <a:ea typeface="Arial" pitchFamily="34" charset="-122"/>
                <a:cs typeface="Arial" pitchFamily="34" charset="-120"/>
              </a:rPr>
              <a:t>Agentic traffic</a:t>
            </a:r>
            <a:endParaRPr lang="en-US" sz="2000" dirty="0"/>
          </a:p>
        </p:txBody>
      </p:sp>
      <p:sp>
        <p:nvSpPr>
          <p:cNvPr id="9" name="Text 7"/>
          <p:cNvSpPr/>
          <p:nvPr/>
        </p:nvSpPr>
        <p:spPr>
          <a:xfrm>
            <a:off x="4707026" y="3611880"/>
            <a:ext cx="2777642" cy="1371600"/>
          </a:xfrm>
          <a:prstGeom prst="rect">
            <a:avLst/>
          </a:prstGeom>
          <a:noFill/>
          <a:ln/>
        </p:spPr>
        <p:txBody>
          <a:bodyPr wrap="square" lIns="0" tIns="0" rIns="0" bIns="0" rtlCol="0" anchor="ctr"/>
          <a:lstStyle/>
          <a:p>
            <a:pPr indent="0" marL="0">
              <a:lnSpc>
                <a:spcPct val="120000"/>
              </a:lnSpc>
              <a:buNone/>
            </a:pPr>
            <a:r>
              <a:rPr lang="en-US" sz="1400" dirty="0">
                <a:solidFill>
                  <a:srgbClr val="6E6E73"/>
                </a:solidFill>
                <a:latin typeface="Arial" pitchFamily="34" charset="0"/>
                <a:ea typeface="Arial" pitchFamily="34" charset="-122"/>
                <a:cs typeface="Arial" pitchFamily="34" charset="-120"/>
              </a:rPr>
              <a:t>Hundreds of billions of agentic requests a month, growing exponentially.</a:t>
            </a:r>
            <a:endParaRPr lang="en-US" sz="1400" dirty="0"/>
          </a:p>
        </p:txBody>
      </p:sp>
      <p:sp>
        <p:nvSpPr>
          <p:cNvPr id="10" name="Shape 8"/>
          <p:cNvSpPr/>
          <p:nvPr/>
        </p:nvSpPr>
        <p:spPr>
          <a:xfrm>
            <a:off x="8051597" y="2743200"/>
            <a:ext cx="3362858" cy="2468880"/>
          </a:xfrm>
          <a:prstGeom prst="roundRect">
            <a:avLst>
              <a:gd name="adj" fmla="val 2963"/>
            </a:avLst>
          </a:prstGeom>
          <a:solidFill>
            <a:srgbClr val="F5F5F7"/>
          </a:solidFill>
          <a:ln/>
          <a:effectLst>
            <a:outerShdw sx="100000" sy="100000" kx="0" ky="0" algn="bl" rotWithShape="0" blurRad="114300" dist="38100" dir="5400000">
              <a:srgbClr val="000000">
                <a:alpha val="8000"/>
              </a:srgbClr>
            </a:outerShdw>
          </a:effectLst>
        </p:spPr>
      </p:sp>
      <p:sp>
        <p:nvSpPr>
          <p:cNvPr id="11" name="Text 9"/>
          <p:cNvSpPr/>
          <p:nvPr/>
        </p:nvSpPr>
        <p:spPr>
          <a:xfrm>
            <a:off x="8344205" y="3035808"/>
            <a:ext cx="2777642" cy="548640"/>
          </a:xfrm>
          <a:prstGeom prst="rect">
            <a:avLst/>
          </a:prstGeom>
          <a:noFill/>
          <a:ln/>
        </p:spPr>
        <p:txBody>
          <a:bodyPr wrap="square" lIns="0" tIns="0" rIns="0" bIns="0" rtlCol="0" anchor="ctr"/>
          <a:lstStyle/>
          <a:p>
            <a:pPr indent="0" marL="0">
              <a:buNone/>
            </a:pPr>
            <a:r>
              <a:rPr lang="en-US" sz="2000" b="1" dirty="0">
                <a:solidFill>
                  <a:srgbClr val="1D1D1F"/>
                </a:solidFill>
                <a:latin typeface="Arial" pitchFamily="34" charset="0"/>
                <a:ea typeface="Arial" pitchFamily="34" charset="-122"/>
                <a:cs typeface="Arial" pitchFamily="34" charset="-120"/>
              </a:rPr>
              <a:t>The edge</a:t>
            </a:r>
            <a:endParaRPr lang="en-US" sz="2000" dirty="0"/>
          </a:p>
        </p:txBody>
      </p:sp>
      <p:sp>
        <p:nvSpPr>
          <p:cNvPr id="12" name="Text 10"/>
          <p:cNvSpPr/>
          <p:nvPr/>
        </p:nvSpPr>
        <p:spPr>
          <a:xfrm>
            <a:off x="8344205" y="3611880"/>
            <a:ext cx="2777642" cy="1371600"/>
          </a:xfrm>
          <a:prstGeom prst="rect">
            <a:avLst/>
          </a:prstGeom>
          <a:noFill/>
          <a:ln/>
        </p:spPr>
        <p:txBody>
          <a:bodyPr wrap="square" lIns="0" tIns="0" rIns="0" bIns="0" rtlCol="0" anchor="ctr"/>
          <a:lstStyle/>
          <a:p>
            <a:pPr indent="0" marL="0">
              <a:lnSpc>
                <a:spcPct val="120000"/>
              </a:lnSpc>
              <a:buNone/>
            </a:pPr>
            <a:r>
              <a:rPr lang="en-US" sz="1400" dirty="0">
                <a:solidFill>
                  <a:srgbClr val="6E6E73"/>
                </a:solidFill>
                <a:latin typeface="Arial" pitchFamily="34" charset="0"/>
                <a:ea typeface="Arial" pitchFamily="34" charset="-122"/>
                <a:cs typeface="Arial" pitchFamily="34" charset="-120"/>
              </a:rPr>
              <a:t>The tier between the device and the cloud, which is yours.</a:t>
            </a:r>
            <a:endParaRPr lang="en-US" sz="1400" dirty="0"/>
          </a:p>
        </p:txBody>
      </p:sp>
      <p:sp>
        <p:nvSpPr>
          <p:cNvPr id="13" name="Text 11"/>
          <p:cNvSpPr/>
          <p:nvPr/>
        </p:nvSpPr>
        <p:spPr>
          <a:xfrm>
            <a:off x="777240" y="5486400"/>
            <a:ext cx="10637215" cy="365760"/>
          </a:xfrm>
          <a:prstGeom prst="rect">
            <a:avLst/>
          </a:prstGeom>
          <a:noFill/>
          <a:ln/>
        </p:spPr>
        <p:txBody>
          <a:bodyPr wrap="square" lIns="0" tIns="0" rIns="0" bIns="0" rtlCol="0" anchor="ctr"/>
          <a:lstStyle/>
          <a:p>
            <a:pPr indent="0" marL="0">
              <a:buNone/>
            </a:pPr>
            <a:r>
              <a:rPr lang="en-US" sz="1300" i="1" dirty="0">
                <a:solidFill>
                  <a:srgbClr val="6E6E73"/>
                </a:solidFill>
                <a:latin typeface="Arial" pitchFamily="34" charset="0"/>
                <a:ea typeface="Arial" pitchFamily="34" charset="-122"/>
                <a:cs typeface="Arial" pitchFamily="34" charset="-120"/>
              </a:rPr>
              <a:t>Agent One is built to grow all three. Here is how, and what we propose to do together.</a:t>
            </a:r>
            <a:endParaRPr lang="en-US" sz="1300" dirty="0"/>
          </a:p>
        </p:txBody>
      </p:sp>
      <p:sp>
        <p:nvSpPr>
          <p:cNvPr id="14" name="Text 12"/>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15" name="Text 13"/>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BFBFD"/>
        </a:solidFill>
      </p:bgPr>
    </p:bg>
    <p:spTree>
      <p:nvGrpSpPr>
        <p:cNvPr id="1" name=""/>
        <p:cNvGrpSpPr/>
        <p:nvPr/>
      </p:nvGrpSpPr>
      <p:grpSpPr>
        <a:xfrm>
          <a:off x="0" y="0"/>
          <a:ext cx="0" cy="0"/>
          <a:chOff x="0" y="0"/>
          <a:chExt cx="0" cy="0"/>
        </a:xfrm>
      </p:grpSpPr>
      <p:sp>
        <p:nvSpPr>
          <p:cNvPr id="2" name="Text 0"/>
          <p:cNvSpPr/>
          <p:nvPr/>
        </p:nvSpPr>
        <p:spPr>
          <a:xfrm>
            <a:off x="777240" y="548640"/>
            <a:ext cx="10637215"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THE TRAFFIC YOU ALREADY CARRY</a:t>
            </a:r>
            <a:endParaRPr lang="en-US" sz="1200" dirty="0"/>
          </a:p>
        </p:txBody>
      </p:sp>
      <p:sp>
        <p:nvSpPr>
          <p:cNvPr id="3" name="Text 1"/>
          <p:cNvSpPr/>
          <p:nvPr/>
        </p:nvSpPr>
        <p:spPr>
          <a:xfrm>
            <a:off x="777240" y="1417320"/>
            <a:ext cx="4937760" cy="1828800"/>
          </a:xfrm>
          <a:prstGeom prst="rect">
            <a:avLst/>
          </a:prstGeom>
          <a:noFill/>
          <a:ln/>
        </p:spPr>
        <p:txBody>
          <a:bodyPr wrap="square" lIns="0" tIns="0" rIns="0" bIns="0" rtlCol="0" anchor="ctr"/>
          <a:lstStyle/>
          <a:p>
            <a:pPr algn="l" indent="0" marL="0">
              <a:buNone/>
            </a:pPr>
            <a:r>
              <a:rPr lang="en-US" sz="10400" b="1" dirty="0">
                <a:solidFill>
                  <a:srgbClr val="1D1D1F"/>
                </a:solidFill>
                <a:latin typeface="Arial" pitchFamily="34" charset="0"/>
                <a:ea typeface="Arial" pitchFamily="34" charset="-122"/>
                <a:cs typeface="Arial" pitchFamily="34" charset="-120"/>
              </a:rPr>
              <a:t>100B+</a:t>
            </a:r>
            <a:endParaRPr lang="en-US" sz="10400" dirty="0"/>
          </a:p>
        </p:txBody>
      </p:sp>
      <p:sp>
        <p:nvSpPr>
          <p:cNvPr id="4" name="Text 2"/>
          <p:cNvSpPr/>
          <p:nvPr/>
        </p:nvSpPr>
        <p:spPr>
          <a:xfrm>
            <a:off x="868680" y="3291840"/>
            <a:ext cx="5212080" cy="914400"/>
          </a:xfrm>
          <a:prstGeom prst="rect">
            <a:avLst/>
          </a:prstGeom>
          <a:noFill/>
          <a:ln/>
        </p:spPr>
        <p:txBody>
          <a:bodyPr wrap="square" lIns="0" tIns="0" rIns="0" bIns="0" rtlCol="0" anchor="ctr"/>
          <a:lstStyle/>
          <a:p>
            <a:pPr indent="0" marL="0">
              <a:lnSpc>
                <a:spcPct val="115000"/>
              </a:lnSpc>
              <a:buNone/>
            </a:pPr>
            <a:r>
              <a:rPr lang="en-US" sz="1800" dirty="0">
                <a:solidFill>
                  <a:srgbClr val="6E6E73"/>
                </a:solidFill>
                <a:latin typeface="Arial" pitchFamily="34" charset="0"/>
                <a:ea typeface="Arial" pitchFamily="34" charset="-122"/>
                <a:cs typeface="Arial" pitchFamily="34" charset="-120"/>
              </a:rPr>
              <a:t>agentic requests a month across your network, growing exponentially.</a:t>
            </a:r>
            <a:endParaRPr lang="en-US" sz="1800" dirty="0"/>
          </a:p>
          <a:p>
            <a:pPr indent="0" marL="0">
              <a:lnSpc>
                <a:spcPct val="115000"/>
              </a:lnSpc>
              <a:buNone/>
            </a:pPr>
            <a:r>
              <a:rPr lang="en-US" sz="1800" dirty="0">
                <a:solidFill>
                  <a:srgbClr val="6E6E73"/>
                </a:solidFill>
                <a:latin typeface="Arial" pitchFamily="34" charset="0"/>
                <a:ea typeface="Arial" pitchFamily="34" charset="-122"/>
                <a:cs typeface="Arial" pitchFamily="34" charset="-120"/>
              </a:rPr>
              <a:t>That is Agent One's natural home.</a:t>
            </a:r>
            <a:endParaRPr lang="en-US" sz="1800" dirty="0"/>
          </a:p>
        </p:txBody>
      </p:sp>
      <p:sp>
        <p:nvSpPr>
          <p:cNvPr id="5" name="Text 3"/>
          <p:cNvSpPr/>
          <p:nvPr/>
        </p:nvSpPr>
        <p:spPr>
          <a:xfrm>
            <a:off x="6309360" y="1554480"/>
            <a:ext cx="5120640" cy="502920"/>
          </a:xfrm>
          <a:prstGeom prst="rect">
            <a:avLst/>
          </a:prstGeom>
          <a:noFill/>
          <a:ln/>
        </p:spPr>
        <p:txBody>
          <a:bodyPr wrap="square" lIns="0" tIns="0" rIns="0" bIns="0" rtlCol="0" anchor="ctr"/>
          <a:lstStyle/>
          <a:p>
            <a:pPr indent="0" marL="0">
              <a:buNone/>
            </a:pPr>
            <a:r>
              <a:rPr lang="en-US" sz="2400" b="1" dirty="0">
                <a:solidFill>
                  <a:srgbClr val="1D1D1F"/>
                </a:solidFill>
                <a:latin typeface="Arial" pitchFamily="34" charset="0"/>
                <a:ea typeface="Arial" pitchFamily="34" charset="-122"/>
                <a:cs typeface="Arial" pitchFamily="34" charset="-120"/>
              </a:rPr>
              <a:t>+34%</a:t>
            </a:r>
            <a:endParaRPr lang="en-US" sz="2400" dirty="0"/>
          </a:p>
        </p:txBody>
      </p:sp>
      <p:sp>
        <p:nvSpPr>
          <p:cNvPr id="6" name="Text 4"/>
          <p:cNvSpPr/>
          <p:nvPr/>
        </p:nvSpPr>
        <p:spPr>
          <a:xfrm>
            <a:off x="6309360" y="2057400"/>
            <a:ext cx="5120640" cy="777240"/>
          </a:xfrm>
          <a:prstGeom prst="rect">
            <a:avLst/>
          </a:prstGeom>
          <a:noFill/>
          <a:ln/>
        </p:spPr>
        <p:txBody>
          <a:bodyPr wrap="square" lIns="0" tIns="0" rIns="0" bIns="0" rtlCol="0" anchor="ctr"/>
          <a:lstStyle/>
          <a:p>
            <a:pPr indent="0" marL="0">
              <a:lnSpc>
                <a:spcPct val="115000"/>
              </a:lnSpc>
              <a:buNone/>
            </a:pPr>
            <a:r>
              <a:rPr lang="en-US" sz="1350" dirty="0">
                <a:solidFill>
                  <a:srgbClr val="6E6E73"/>
                </a:solidFill>
                <a:latin typeface="Arial" pitchFamily="34" charset="0"/>
                <a:ea typeface="Arial" pitchFamily="34" charset="-122"/>
                <a:cs typeface="Arial" pitchFamily="34" charset="-120"/>
              </a:rPr>
              <a:t>revenue growth, with Workers the fastest-growing surface. Agent One's edge runs there.</a:t>
            </a:r>
            <a:endParaRPr lang="en-US" sz="1350" dirty="0"/>
          </a:p>
        </p:txBody>
      </p:sp>
      <p:sp>
        <p:nvSpPr>
          <p:cNvPr id="7" name="Text 5"/>
          <p:cNvSpPr/>
          <p:nvPr/>
        </p:nvSpPr>
        <p:spPr>
          <a:xfrm>
            <a:off x="6309360" y="2880360"/>
            <a:ext cx="5120640" cy="502920"/>
          </a:xfrm>
          <a:prstGeom prst="rect">
            <a:avLst/>
          </a:prstGeom>
          <a:noFill/>
          <a:ln/>
        </p:spPr>
        <p:txBody>
          <a:bodyPr wrap="square" lIns="0" tIns="0" rIns="0" bIns="0" rtlCol="0" anchor="ctr"/>
          <a:lstStyle/>
          <a:p>
            <a:pPr indent="0" marL="0">
              <a:buNone/>
            </a:pPr>
            <a:r>
              <a:rPr lang="en-US" sz="2400" b="1" dirty="0">
                <a:solidFill>
                  <a:srgbClr val="1D1D1F"/>
                </a:solidFill>
                <a:latin typeface="Arial" pitchFamily="34" charset="0"/>
                <a:ea typeface="Arial" pitchFamily="34" charset="-122"/>
                <a:cs typeface="Arial" pitchFamily="34" charset="-120"/>
              </a:rPr>
              <a:t>The edge tier</a:t>
            </a:r>
            <a:endParaRPr lang="en-US" sz="2400" dirty="0"/>
          </a:p>
        </p:txBody>
      </p:sp>
      <p:sp>
        <p:nvSpPr>
          <p:cNvPr id="8" name="Text 6"/>
          <p:cNvSpPr/>
          <p:nvPr/>
        </p:nvSpPr>
        <p:spPr>
          <a:xfrm>
            <a:off x="6309360" y="3383280"/>
            <a:ext cx="5120640" cy="777240"/>
          </a:xfrm>
          <a:prstGeom prst="rect">
            <a:avLst/>
          </a:prstGeom>
          <a:noFill/>
          <a:ln/>
        </p:spPr>
        <p:txBody>
          <a:bodyPr wrap="square" lIns="0" tIns="0" rIns="0" bIns="0" rtlCol="0" anchor="ctr"/>
          <a:lstStyle/>
          <a:p>
            <a:pPr indent="0" marL="0">
              <a:lnSpc>
                <a:spcPct val="115000"/>
              </a:lnSpc>
              <a:buNone/>
            </a:pPr>
            <a:r>
              <a:rPr lang="en-US" sz="1350" dirty="0">
                <a:solidFill>
                  <a:srgbClr val="6E6E73"/>
                </a:solidFill>
                <a:latin typeface="Arial" pitchFamily="34" charset="0"/>
                <a:ea typeface="Arial" pitchFamily="34" charset="-122"/>
                <a:cs typeface="Arial" pitchFamily="34" charset="-120"/>
              </a:rPr>
              <a:t>you are literally the layer between device and cloud. Agent One's bridge needs exactly that.</a:t>
            </a:r>
            <a:endParaRPr lang="en-US" sz="1350" dirty="0"/>
          </a:p>
        </p:txBody>
      </p:sp>
      <p:sp>
        <p:nvSpPr>
          <p:cNvPr id="9" name="Text 7"/>
          <p:cNvSpPr/>
          <p:nvPr/>
        </p:nvSpPr>
        <p:spPr>
          <a:xfrm>
            <a:off x="6309360" y="4206240"/>
            <a:ext cx="5120640" cy="502920"/>
          </a:xfrm>
          <a:prstGeom prst="rect">
            <a:avLst/>
          </a:prstGeom>
          <a:noFill/>
          <a:ln/>
        </p:spPr>
        <p:txBody>
          <a:bodyPr wrap="square" lIns="0" tIns="0" rIns="0" bIns="0" rtlCol="0" anchor="ctr"/>
          <a:lstStyle/>
          <a:p>
            <a:pPr indent="0" marL="0">
              <a:buNone/>
            </a:pPr>
            <a:r>
              <a:rPr lang="en-US" sz="2400" b="1" dirty="0">
                <a:solidFill>
                  <a:srgbClr val="1D1D1F"/>
                </a:solidFill>
                <a:latin typeface="Arial" pitchFamily="34" charset="0"/>
                <a:ea typeface="Arial" pitchFamily="34" charset="-122"/>
                <a:cs typeface="Arial" pitchFamily="34" charset="-120"/>
              </a:rPr>
              <a:t>Agentic-first</a:t>
            </a:r>
            <a:endParaRPr lang="en-US" sz="2400" dirty="0"/>
          </a:p>
        </p:txBody>
      </p:sp>
      <p:sp>
        <p:nvSpPr>
          <p:cNvPr id="10" name="Text 8"/>
          <p:cNvSpPr/>
          <p:nvPr/>
        </p:nvSpPr>
        <p:spPr>
          <a:xfrm>
            <a:off x="6309360" y="4709160"/>
            <a:ext cx="5120640" cy="777240"/>
          </a:xfrm>
          <a:prstGeom prst="rect">
            <a:avLst/>
          </a:prstGeom>
          <a:noFill/>
          <a:ln/>
        </p:spPr>
        <p:txBody>
          <a:bodyPr wrap="square" lIns="0" tIns="0" rIns="0" bIns="0" rtlCol="0" anchor="ctr"/>
          <a:lstStyle/>
          <a:p>
            <a:pPr indent="0" marL="0">
              <a:lnSpc>
                <a:spcPct val="115000"/>
              </a:lnSpc>
              <a:buNone/>
            </a:pPr>
            <a:r>
              <a:rPr lang="en-US" sz="1350" dirty="0">
                <a:solidFill>
                  <a:srgbClr val="6E6E73"/>
                </a:solidFill>
                <a:latin typeface="Arial" pitchFamily="34" charset="0"/>
                <a:ea typeface="Arial" pitchFamily="34" charset="-122"/>
                <a:cs typeface="Arial" pitchFamily="34" charset="-120"/>
              </a:rPr>
              <a:t>you restructured the company around agentic AI. Agent One is the agentic workload.</a:t>
            </a:r>
            <a:endParaRPr lang="en-US" sz="1350" dirty="0"/>
          </a:p>
        </p:txBody>
      </p:sp>
      <p:sp>
        <p:nvSpPr>
          <p:cNvPr id="11" name="Text 9"/>
          <p:cNvSpPr/>
          <p:nvPr/>
        </p:nvSpPr>
        <p:spPr>
          <a:xfrm>
            <a:off x="777240" y="5989320"/>
            <a:ext cx="10637215" cy="274320"/>
          </a:xfrm>
          <a:prstGeom prst="rect">
            <a:avLst/>
          </a:prstGeom>
          <a:noFill/>
          <a:ln/>
        </p:spPr>
        <p:txBody>
          <a:bodyPr wrap="square" lIns="0" tIns="0" rIns="0" bIns="0" rtlCol="0" anchor="ctr"/>
          <a:lstStyle/>
          <a:p>
            <a:pPr indent="0" marL="0">
              <a:buNone/>
            </a:pPr>
            <a:r>
              <a:rPr lang="en-US" sz="950" i="1" dirty="0">
                <a:solidFill>
                  <a:srgbClr val="6E6E73"/>
                </a:solidFill>
                <a:latin typeface="Arial" pitchFamily="34" charset="0"/>
                <a:ea typeface="Arial" pitchFamily="34" charset="-122"/>
                <a:cs typeface="Arial" pitchFamily="34" charset="-120"/>
              </a:rPr>
              <a:t>Source: Cloudflare Q1 2026 results and earnings call (reported May 2026).</a:t>
            </a:r>
            <a:endParaRPr lang="en-US" sz="950" dirty="0"/>
          </a:p>
        </p:txBody>
      </p:sp>
      <p:sp>
        <p:nvSpPr>
          <p:cNvPr id="12" name="Text 10"/>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13" name="Text 11"/>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BFBFD"/>
        </a:solidFill>
      </p:bgPr>
    </p:bg>
    <p:spTree>
      <p:nvGrpSpPr>
        <p:cNvPr id="1" name=""/>
        <p:cNvGrpSpPr/>
        <p:nvPr/>
      </p:nvGrpSpPr>
      <p:grpSpPr>
        <a:xfrm>
          <a:off x="0" y="0"/>
          <a:ext cx="0" cy="0"/>
          <a:chOff x="0" y="0"/>
          <a:chExt cx="0" cy="0"/>
        </a:xfrm>
      </p:grpSpPr>
      <p:sp>
        <p:nvSpPr>
          <p:cNvPr id="2" name="Text 0"/>
          <p:cNvSpPr/>
          <p:nvPr/>
        </p:nvSpPr>
        <p:spPr>
          <a:xfrm>
            <a:off x="777240" y="548640"/>
            <a:ext cx="10637215"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THE GAP IN THE NUMBER</a:t>
            </a:r>
            <a:endParaRPr lang="en-US" sz="1200" dirty="0"/>
          </a:p>
        </p:txBody>
      </p:sp>
      <p:sp>
        <p:nvSpPr>
          <p:cNvPr id="3" name="Text 1"/>
          <p:cNvSpPr/>
          <p:nvPr/>
        </p:nvSpPr>
        <p:spPr>
          <a:xfrm>
            <a:off x="777240" y="1051560"/>
            <a:ext cx="10637215" cy="1280160"/>
          </a:xfrm>
          <a:prstGeom prst="rect">
            <a:avLst/>
          </a:prstGeom>
          <a:noFill/>
          <a:ln/>
        </p:spPr>
        <p:txBody>
          <a:bodyPr wrap="square" lIns="0" tIns="0" rIns="0" bIns="0" rtlCol="0" anchor="ctr"/>
          <a:lstStyle/>
          <a:p>
            <a:pPr indent="0" marL="0">
              <a:lnSpc>
                <a:spcPct val="105000"/>
              </a:lnSpc>
              <a:buNone/>
            </a:pPr>
            <a:r>
              <a:rPr lang="en-US" sz="3200" b="1" dirty="0">
                <a:solidFill>
                  <a:srgbClr val="1D1D1F"/>
                </a:solidFill>
                <a:latin typeface="Arial" pitchFamily="34" charset="0"/>
                <a:ea typeface="Arial" pitchFamily="34" charset="-122"/>
                <a:cs typeface="Arial" pitchFamily="34" charset="-120"/>
              </a:rPr>
              <a:t>The agentic traffic is exploding. Most of it is not yet owned or consent-clean.</a:t>
            </a:r>
            <a:endParaRPr lang="en-US" sz="3200" dirty="0"/>
          </a:p>
        </p:txBody>
      </p:sp>
      <p:sp>
        <p:nvSpPr>
          <p:cNvPr id="4" name="Shape 2"/>
          <p:cNvSpPr/>
          <p:nvPr/>
        </p:nvSpPr>
        <p:spPr>
          <a:xfrm>
            <a:off x="777240" y="2779776"/>
            <a:ext cx="164592" cy="164592"/>
          </a:xfrm>
          <a:prstGeom prst="ellipse">
            <a:avLst/>
          </a:prstGeom>
          <a:solidFill>
            <a:srgbClr val="1D1D1F"/>
          </a:solidFill>
          <a:ln/>
        </p:spPr>
      </p:sp>
      <p:sp>
        <p:nvSpPr>
          <p:cNvPr id="5" name="Text 3"/>
          <p:cNvSpPr/>
          <p:nvPr/>
        </p:nvSpPr>
        <p:spPr>
          <a:xfrm>
            <a:off x="1188720" y="2743200"/>
            <a:ext cx="4572000" cy="868680"/>
          </a:xfrm>
          <a:prstGeom prst="rect">
            <a:avLst/>
          </a:prstGeom>
          <a:noFill/>
          <a:ln/>
        </p:spPr>
        <p:txBody>
          <a:bodyPr wrap="square" lIns="0" tIns="0" rIns="0" bIns="0" rtlCol="0" anchor="t"/>
          <a:lstStyle/>
          <a:p>
            <a:pPr indent="0" marL="0">
              <a:lnSpc>
                <a:spcPct val="105000"/>
              </a:lnSpc>
              <a:buNone/>
            </a:pPr>
            <a:r>
              <a:rPr lang="en-US" sz="1600" b="1" dirty="0">
                <a:solidFill>
                  <a:srgbClr val="1D1D1F"/>
                </a:solidFill>
                <a:latin typeface="Arial" pitchFamily="34" charset="0"/>
                <a:ea typeface="Arial" pitchFamily="34" charset="-122"/>
                <a:cs typeface="Arial" pitchFamily="34" charset="-120"/>
              </a:rPr>
              <a:t>Traffic without ownership</a:t>
            </a:r>
            <a:endParaRPr lang="en-US" sz="1600" dirty="0"/>
          </a:p>
        </p:txBody>
      </p:sp>
      <p:sp>
        <p:nvSpPr>
          <p:cNvPr id="6" name="Text 4"/>
          <p:cNvSpPr/>
          <p:nvPr/>
        </p:nvSpPr>
        <p:spPr>
          <a:xfrm>
            <a:off x="6080760" y="2743200"/>
            <a:ext cx="5486400" cy="868680"/>
          </a:xfrm>
          <a:prstGeom prst="rect">
            <a:avLst/>
          </a:prstGeom>
          <a:noFill/>
          <a:ln/>
        </p:spPr>
        <p:txBody>
          <a:bodyPr wrap="square" lIns="0" tIns="0" rIns="0" bIns="0" rtlCol="0" anchor="t"/>
          <a:lstStyle/>
          <a:p>
            <a:pPr indent="0" marL="0">
              <a:lnSpc>
                <a:spcPct val="115000"/>
              </a:lnSpc>
              <a:buNone/>
            </a:pPr>
            <a:r>
              <a:rPr lang="en-US" sz="1350" dirty="0">
                <a:solidFill>
                  <a:srgbClr val="6E6E73"/>
                </a:solidFill>
                <a:latin typeface="Arial" pitchFamily="34" charset="0"/>
                <a:ea typeface="Arial" pitchFamily="34" charset="-122"/>
                <a:cs typeface="Arial" pitchFamily="34" charset="-120"/>
              </a:rPr>
              <a:t>Agentic requests flood your edge, but the person behind them owns nothing. Agent One makes the agent and the data theirs.</a:t>
            </a:r>
            <a:endParaRPr lang="en-US" sz="1350" dirty="0"/>
          </a:p>
        </p:txBody>
      </p:sp>
      <p:sp>
        <p:nvSpPr>
          <p:cNvPr id="7" name="Shape 5"/>
          <p:cNvSpPr/>
          <p:nvPr/>
        </p:nvSpPr>
        <p:spPr>
          <a:xfrm>
            <a:off x="777240" y="3858768"/>
            <a:ext cx="164592" cy="164592"/>
          </a:xfrm>
          <a:prstGeom prst="ellipse">
            <a:avLst/>
          </a:prstGeom>
          <a:solidFill>
            <a:srgbClr val="1D1D1F"/>
          </a:solidFill>
          <a:ln/>
        </p:spPr>
      </p:sp>
      <p:sp>
        <p:nvSpPr>
          <p:cNvPr id="8" name="Text 6"/>
          <p:cNvSpPr/>
          <p:nvPr/>
        </p:nvSpPr>
        <p:spPr>
          <a:xfrm>
            <a:off x="1188720" y="3822192"/>
            <a:ext cx="4572000" cy="868680"/>
          </a:xfrm>
          <a:prstGeom prst="rect">
            <a:avLst/>
          </a:prstGeom>
          <a:noFill/>
          <a:ln/>
        </p:spPr>
        <p:txBody>
          <a:bodyPr wrap="square" lIns="0" tIns="0" rIns="0" bIns="0" rtlCol="0" anchor="t"/>
          <a:lstStyle/>
          <a:p>
            <a:pPr indent="0" marL="0">
              <a:lnSpc>
                <a:spcPct val="105000"/>
              </a:lnSpc>
              <a:buNone/>
            </a:pPr>
            <a:r>
              <a:rPr lang="en-US" sz="1600" b="1" dirty="0">
                <a:solidFill>
                  <a:srgbClr val="1D1D1F"/>
                </a:solidFill>
                <a:latin typeface="Arial" pitchFamily="34" charset="0"/>
                <a:ea typeface="Arial" pitchFamily="34" charset="-122"/>
                <a:cs typeface="Arial" pitchFamily="34" charset="-120"/>
              </a:rPr>
              <a:t>Edge needs an anchor app</a:t>
            </a:r>
            <a:endParaRPr lang="en-US" sz="1600" dirty="0"/>
          </a:p>
        </p:txBody>
      </p:sp>
      <p:sp>
        <p:nvSpPr>
          <p:cNvPr id="9" name="Text 7"/>
          <p:cNvSpPr/>
          <p:nvPr/>
        </p:nvSpPr>
        <p:spPr>
          <a:xfrm>
            <a:off x="6080760" y="3822192"/>
            <a:ext cx="5486400" cy="868680"/>
          </a:xfrm>
          <a:prstGeom prst="rect">
            <a:avLst/>
          </a:prstGeom>
          <a:noFill/>
          <a:ln/>
        </p:spPr>
        <p:txBody>
          <a:bodyPr wrap="square" lIns="0" tIns="0" rIns="0" bIns="0" rtlCol="0" anchor="t"/>
          <a:lstStyle/>
          <a:p>
            <a:pPr indent="0" marL="0">
              <a:lnSpc>
                <a:spcPct val="115000"/>
              </a:lnSpc>
              <a:buNone/>
            </a:pPr>
            <a:r>
              <a:rPr lang="en-US" sz="1350" dirty="0">
                <a:solidFill>
                  <a:srgbClr val="6E6E73"/>
                </a:solidFill>
                <a:latin typeface="Arial" pitchFamily="34" charset="0"/>
                <a:ea typeface="Arial" pitchFamily="34" charset="-122"/>
                <a:cs typeface="Arial" pitchFamily="34" charset="-120"/>
              </a:rPr>
              <a:t>Workers is growing, but there is no consumer-owned agent that makes the edge indispensable. Agent One is that anchor.</a:t>
            </a:r>
            <a:endParaRPr lang="en-US" sz="1350" dirty="0"/>
          </a:p>
        </p:txBody>
      </p:sp>
      <p:sp>
        <p:nvSpPr>
          <p:cNvPr id="10" name="Shape 8"/>
          <p:cNvSpPr/>
          <p:nvPr/>
        </p:nvSpPr>
        <p:spPr>
          <a:xfrm>
            <a:off x="777240" y="4937760"/>
            <a:ext cx="164592" cy="164592"/>
          </a:xfrm>
          <a:prstGeom prst="ellipse">
            <a:avLst/>
          </a:prstGeom>
          <a:solidFill>
            <a:srgbClr val="1D1D1F"/>
          </a:solidFill>
          <a:ln/>
        </p:spPr>
      </p:sp>
      <p:sp>
        <p:nvSpPr>
          <p:cNvPr id="11" name="Text 9"/>
          <p:cNvSpPr/>
          <p:nvPr/>
        </p:nvSpPr>
        <p:spPr>
          <a:xfrm>
            <a:off x="1188720" y="4901184"/>
            <a:ext cx="4572000" cy="868680"/>
          </a:xfrm>
          <a:prstGeom prst="rect">
            <a:avLst/>
          </a:prstGeom>
          <a:noFill/>
          <a:ln/>
        </p:spPr>
        <p:txBody>
          <a:bodyPr wrap="square" lIns="0" tIns="0" rIns="0" bIns="0" rtlCol="0" anchor="t"/>
          <a:lstStyle/>
          <a:p>
            <a:pPr indent="0" marL="0">
              <a:lnSpc>
                <a:spcPct val="105000"/>
              </a:lnSpc>
              <a:buNone/>
            </a:pPr>
            <a:r>
              <a:rPr lang="en-US" sz="1600" b="1" dirty="0">
                <a:solidFill>
                  <a:srgbClr val="1D1D1F"/>
                </a:solidFill>
                <a:latin typeface="Arial" pitchFamily="34" charset="0"/>
                <a:ea typeface="Arial" pitchFamily="34" charset="-122"/>
                <a:cs typeface="Arial" pitchFamily="34" charset="-120"/>
              </a:rPr>
              <a:t>Privacy at the edge</a:t>
            </a:r>
            <a:endParaRPr lang="en-US" sz="1600" dirty="0"/>
          </a:p>
        </p:txBody>
      </p:sp>
      <p:sp>
        <p:nvSpPr>
          <p:cNvPr id="12" name="Text 10"/>
          <p:cNvSpPr/>
          <p:nvPr/>
        </p:nvSpPr>
        <p:spPr>
          <a:xfrm>
            <a:off x="6080760" y="4901184"/>
            <a:ext cx="5486400" cy="868680"/>
          </a:xfrm>
          <a:prstGeom prst="rect">
            <a:avLst/>
          </a:prstGeom>
          <a:noFill/>
          <a:ln/>
        </p:spPr>
        <p:txBody>
          <a:bodyPr wrap="square" lIns="0" tIns="0" rIns="0" bIns="0" rtlCol="0" anchor="t"/>
          <a:lstStyle/>
          <a:p>
            <a:pPr indent="0" marL="0">
              <a:lnSpc>
                <a:spcPct val="115000"/>
              </a:lnSpc>
              <a:buNone/>
            </a:pPr>
            <a:r>
              <a:rPr lang="en-US" sz="1350" dirty="0">
                <a:solidFill>
                  <a:srgbClr val="6E6E73"/>
                </a:solidFill>
                <a:latin typeface="Arial" pitchFamily="34" charset="0"/>
                <a:ea typeface="Arial" pitchFamily="34" charset="-122"/>
                <a:cs typeface="Arial" pitchFamily="34" charset="-120"/>
              </a:rPr>
              <a:t>The edge is the right place to keep data private. Agent One does inference there, consent-gated, by design.</a:t>
            </a:r>
            <a:endParaRPr lang="en-US" sz="1350" dirty="0"/>
          </a:p>
        </p:txBody>
      </p:sp>
      <p:sp>
        <p:nvSpPr>
          <p:cNvPr id="13" name="Text 11"/>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14" name="Text 12"/>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BFBFD"/>
        </a:solidFill>
      </p:bgPr>
    </p:bg>
    <p:spTree>
      <p:nvGrpSpPr>
        <p:cNvPr id="1" name=""/>
        <p:cNvGrpSpPr/>
        <p:nvPr/>
      </p:nvGrpSpPr>
      <p:grpSpPr>
        <a:xfrm>
          <a:off x="0" y="0"/>
          <a:ext cx="0" cy="0"/>
          <a:chOff x="0" y="0"/>
          <a:chExt cx="0" cy="0"/>
        </a:xfrm>
      </p:grpSpPr>
      <p:sp>
        <p:nvSpPr>
          <p:cNvPr id="2" name="Text 0"/>
          <p:cNvSpPr/>
          <p:nvPr/>
        </p:nvSpPr>
        <p:spPr>
          <a:xfrm>
            <a:off x="777240" y="548640"/>
            <a:ext cx="10637215"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WHAT ONE ADDS</a:t>
            </a:r>
            <a:endParaRPr lang="en-US" sz="1200" dirty="0"/>
          </a:p>
        </p:txBody>
      </p:sp>
      <p:sp>
        <p:nvSpPr>
          <p:cNvPr id="3" name="Text 1"/>
          <p:cNvSpPr/>
          <p:nvPr/>
        </p:nvSpPr>
        <p:spPr>
          <a:xfrm>
            <a:off x="777240" y="1051560"/>
            <a:ext cx="10637215" cy="1280160"/>
          </a:xfrm>
          <a:prstGeom prst="rect">
            <a:avLst/>
          </a:prstGeom>
          <a:noFill/>
          <a:ln/>
        </p:spPr>
        <p:txBody>
          <a:bodyPr wrap="square" lIns="0" tIns="0" rIns="0" bIns="0" rtlCol="0" anchor="ctr"/>
          <a:lstStyle/>
          <a:p>
            <a:pPr indent="0" marL="0">
              <a:lnSpc>
                <a:spcPct val="105000"/>
              </a:lnSpc>
              <a:buNone/>
            </a:pPr>
            <a:r>
              <a:rPr lang="en-US" sz="3200" b="1" dirty="0">
                <a:solidFill>
                  <a:srgbClr val="1D1D1F"/>
                </a:solidFill>
                <a:latin typeface="Arial" pitchFamily="34" charset="0"/>
                <a:ea typeface="Arial" pitchFamily="34" charset="-122"/>
                <a:cs typeface="Arial" pitchFamily="34" charset="-120"/>
              </a:rPr>
              <a:t>The owned, consent-clean agent that lives on your edge.</a:t>
            </a:r>
            <a:endParaRPr lang="en-US" sz="3200" dirty="0"/>
          </a:p>
        </p:txBody>
      </p:sp>
      <p:sp>
        <p:nvSpPr>
          <p:cNvPr id="4" name="Shape 2"/>
          <p:cNvSpPr/>
          <p:nvPr/>
        </p:nvSpPr>
        <p:spPr>
          <a:xfrm>
            <a:off x="777240" y="2743200"/>
            <a:ext cx="3362858" cy="2606040"/>
          </a:xfrm>
          <a:prstGeom prst="roundRect">
            <a:avLst>
              <a:gd name="adj" fmla="val 2807"/>
            </a:avLst>
          </a:prstGeom>
          <a:solidFill>
            <a:srgbClr val="F5F5F7"/>
          </a:solidFill>
          <a:ln/>
          <a:effectLst>
            <a:outerShdw sx="100000" sy="100000" kx="0" ky="0" algn="bl" rotWithShape="0" blurRad="114300" dist="38100" dir="5400000">
              <a:srgbClr val="000000">
                <a:alpha val="8000"/>
              </a:srgbClr>
            </a:outerShdw>
          </a:effectLst>
        </p:spPr>
      </p:sp>
      <p:sp>
        <p:nvSpPr>
          <p:cNvPr id="5" name="Text 3"/>
          <p:cNvSpPr/>
          <p:nvPr/>
        </p:nvSpPr>
        <p:spPr>
          <a:xfrm>
            <a:off x="1069848" y="3035808"/>
            <a:ext cx="2777642" cy="685800"/>
          </a:xfrm>
          <a:prstGeom prst="rect">
            <a:avLst/>
          </a:prstGeom>
          <a:noFill/>
          <a:ln/>
        </p:spPr>
        <p:txBody>
          <a:bodyPr wrap="square" lIns="0" tIns="0" rIns="0" bIns="0" rtlCol="0" anchor="ctr"/>
          <a:lstStyle/>
          <a:p>
            <a:pPr indent="0" marL="0">
              <a:lnSpc>
                <a:spcPct val="100000"/>
              </a:lnSpc>
              <a:buNone/>
            </a:pPr>
            <a:r>
              <a:rPr lang="en-US" sz="1800" b="1" dirty="0">
                <a:solidFill>
                  <a:srgbClr val="1D1D1F"/>
                </a:solidFill>
                <a:latin typeface="Arial" pitchFamily="34" charset="0"/>
                <a:ea typeface="Arial" pitchFamily="34" charset="-122"/>
                <a:cs typeface="Arial" pitchFamily="34" charset="-120"/>
              </a:rPr>
              <a:t>Runs on Workers</a:t>
            </a:r>
            <a:endParaRPr lang="en-US" sz="1800" dirty="0"/>
          </a:p>
        </p:txBody>
      </p:sp>
      <p:sp>
        <p:nvSpPr>
          <p:cNvPr id="6" name="Text 4"/>
          <p:cNvSpPr/>
          <p:nvPr/>
        </p:nvSpPr>
        <p:spPr>
          <a:xfrm>
            <a:off x="1069848" y="3767328"/>
            <a:ext cx="2777642" cy="1371600"/>
          </a:xfrm>
          <a:prstGeom prst="rect">
            <a:avLst/>
          </a:prstGeom>
          <a:noFill/>
          <a:ln/>
        </p:spPr>
        <p:txBody>
          <a:bodyPr wrap="square" lIns="0" tIns="0" rIns="0" bIns="0" rtlCol="0" anchor="ctr"/>
          <a:lstStyle/>
          <a:p>
            <a:pPr indent="0" marL="0">
              <a:lnSpc>
                <a:spcPct val="120000"/>
              </a:lnSpc>
              <a:buNone/>
            </a:pPr>
            <a:r>
              <a:rPr lang="en-US" sz="1350" dirty="0">
                <a:solidFill>
                  <a:srgbClr val="6E6E73"/>
                </a:solidFill>
                <a:latin typeface="Arial" pitchFamily="34" charset="0"/>
                <a:ea typeface="Arial" pitchFamily="34" charset="-122"/>
                <a:cs typeface="Arial" pitchFamily="34" charset="-120"/>
              </a:rPr>
              <a:t>Agent One's edge inference runs on Workers, between the device and the cloud. Your fastest-growing surface.</a:t>
            </a:r>
            <a:endParaRPr lang="en-US" sz="1350" dirty="0"/>
          </a:p>
        </p:txBody>
      </p:sp>
      <p:sp>
        <p:nvSpPr>
          <p:cNvPr id="7" name="Shape 5"/>
          <p:cNvSpPr/>
          <p:nvPr/>
        </p:nvSpPr>
        <p:spPr>
          <a:xfrm>
            <a:off x="4414418" y="2743200"/>
            <a:ext cx="3362858" cy="2606040"/>
          </a:xfrm>
          <a:prstGeom prst="roundRect">
            <a:avLst>
              <a:gd name="adj" fmla="val 2807"/>
            </a:avLst>
          </a:prstGeom>
          <a:solidFill>
            <a:srgbClr val="F5F5F7"/>
          </a:solidFill>
          <a:ln/>
          <a:effectLst>
            <a:outerShdw sx="100000" sy="100000" kx="0" ky="0" algn="bl" rotWithShape="0" blurRad="114300" dist="38100" dir="5400000">
              <a:srgbClr val="000000">
                <a:alpha val="8000"/>
              </a:srgbClr>
            </a:outerShdw>
          </a:effectLst>
        </p:spPr>
      </p:sp>
      <p:sp>
        <p:nvSpPr>
          <p:cNvPr id="8" name="Text 6"/>
          <p:cNvSpPr/>
          <p:nvPr/>
        </p:nvSpPr>
        <p:spPr>
          <a:xfrm>
            <a:off x="4707026" y="3035808"/>
            <a:ext cx="2777642" cy="685800"/>
          </a:xfrm>
          <a:prstGeom prst="rect">
            <a:avLst/>
          </a:prstGeom>
          <a:noFill/>
          <a:ln/>
        </p:spPr>
        <p:txBody>
          <a:bodyPr wrap="square" lIns="0" tIns="0" rIns="0" bIns="0" rtlCol="0" anchor="ctr"/>
          <a:lstStyle/>
          <a:p>
            <a:pPr indent="0" marL="0">
              <a:lnSpc>
                <a:spcPct val="100000"/>
              </a:lnSpc>
              <a:buNone/>
            </a:pPr>
            <a:r>
              <a:rPr lang="en-US" sz="1800" b="1" dirty="0">
                <a:solidFill>
                  <a:srgbClr val="1D1D1F"/>
                </a:solidFill>
                <a:latin typeface="Arial" pitchFamily="34" charset="0"/>
                <a:ea typeface="Arial" pitchFamily="34" charset="-122"/>
                <a:cs typeface="Arial" pitchFamily="34" charset="-120"/>
              </a:rPr>
              <a:t>Privacy-preserving</a:t>
            </a:r>
            <a:endParaRPr lang="en-US" sz="1800" dirty="0"/>
          </a:p>
        </p:txBody>
      </p:sp>
      <p:sp>
        <p:nvSpPr>
          <p:cNvPr id="9" name="Text 7"/>
          <p:cNvSpPr/>
          <p:nvPr/>
        </p:nvSpPr>
        <p:spPr>
          <a:xfrm>
            <a:off x="4707026" y="3767328"/>
            <a:ext cx="2777642" cy="1371600"/>
          </a:xfrm>
          <a:prstGeom prst="rect">
            <a:avLst/>
          </a:prstGeom>
          <a:noFill/>
          <a:ln/>
        </p:spPr>
        <p:txBody>
          <a:bodyPr wrap="square" lIns="0" tIns="0" rIns="0" bIns="0" rtlCol="0" anchor="ctr"/>
          <a:lstStyle/>
          <a:p>
            <a:pPr indent="0" marL="0">
              <a:lnSpc>
                <a:spcPct val="120000"/>
              </a:lnSpc>
              <a:buNone/>
            </a:pPr>
            <a:r>
              <a:rPr lang="en-US" sz="1350" dirty="0">
                <a:solidFill>
                  <a:srgbClr val="6E6E73"/>
                </a:solidFill>
                <a:latin typeface="Arial" pitchFamily="34" charset="0"/>
                <a:ea typeface="Arial" pitchFamily="34" charset="-122"/>
                <a:cs typeface="Arial" pitchFamily="34" charset="-120"/>
              </a:rPr>
              <a:t>The edge keeps data close to the person. Agent One does consent-gated inference there, not in a far-off cloud.</a:t>
            </a:r>
            <a:endParaRPr lang="en-US" sz="1350" dirty="0"/>
          </a:p>
        </p:txBody>
      </p:sp>
      <p:sp>
        <p:nvSpPr>
          <p:cNvPr id="10" name="Shape 8"/>
          <p:cNvSpPr/>
          <p:nvPr/>
        </p:nvSpPr>
        <p:spPr>
          <a:xfrm>
            <a:off x="8051597" y="2743200"/>
            <a:ext cx="3362858" cy="2606040"/>
          </a:xfrm>
          <a:prstGeom prst="roundRect">
            <a:avLst>
              <a:gd name="adj" fmla="val 2807"/>
            </a:avLst>
          </a:prstGeom>
          <a:solidFill>
            <a:srgbClr val="F5F5F7"/>
          </a:solidFill>
          <a:ln/>
          <a:effectLst>
            <a:outerShdw sx="100000" sy="100000" kx="0" ky="0" algn="bl" rotWithShape="0" blurRad="114300" dist="38100" dir="5400000">
              <a:srgbClr val="000000">
                <a:alpha val="8000"/>
              </a:srgbClr>
            </a:outerShdw>
          </a:effectLst>
        </p:spPr>
      </p:sp>
      <p:sp>
        <p:nvSpPr>
          <p:cNvPr id="11" name="Text 9"/>
          <p:cNvSpPr/>
          <p:nvPr/>
        </p:nvSpPr>
        <p:spPr>
          <a:xfrm>
            <a:off x="8344205" y="3035808"/>
            <a:ext cx="2777642" cy="685800"/>
          </a:xfrm>
          <a:prstGeom prst="rect">
            <a:avLst/>
          </a:prstGeom>
          <a:noFill/>
          <a:ln/>
        </p:spPr>
        <p:txBody>
          <a:bodyPr wrap="square" lIns="0" tIns="0" rIns="0" bIns="0" rtlCol="0" anchor="ctr"/>
          <a:lstStyle/>
          <a:p>
            <a:pPr indent="0" marL="0">
              <a:lnSpc>
                <a:spcPct val="100000"/>
              </a:lnSpc>
              <a:buNone/>
            </a:pPr>
            <a:r>
              <a:rPr lang="en-US" sz="1800" b="1" dirty="0">
                <a:solidFill>
                  <a:srgbClr val="1D1D1F"/>
                </a:solidFill>
                <a:latin typeface="Arial" pitchFamily="34" charset="0"/>
                <a:ea typeface="Arial" pitchFamily="34" charset="-122"/>
                <a:cs typeface="Arial" pitchFamily="34" charset="-120"/>
              </a:rPr>
              <a:t>Owned agentic traffic</a:t>
            </a:r>
            <a:endParaRPr lang="en-US" sz="1800" dirty="0"/>
          </a:p>
        </p:txBody>
      </p:sp>
      <p:sp>
        <p:nvSpPr>
          <p:cNvPr id="12" name="Text 10"/>
          <p:cNvSpPr/>
          <p:nvPr/>
        </p:nvSpPr>
        <p:spPr>
          <a:xfrm>
            <a:off x="8344205" y="3767328"/>
            <a:ext cx="2777642" cy="1371600"/>
          </a:xfrm>
          <a:prstGeom prst="rect">
            <a:avLst/>
          </a:prstGeom>
          <a:noFill/>
          <a:ln/>
        </p:spPr>
        <p:txBody>
          <a:bodyPr wrap="square" lIns="0" tIns="0" rIns="0" bIns="0" rtlCol="0" anchor="ctr"/>
          <a:lstStyle/>
          <a:p>
            <a:pPr indent="0" marL="0">
              <a:lnSpc>
                <a:spcPct val="120000"/>
              </a:lnSpc>
              <a:buNone/>
            </a:pPr>
            <a:r>
              <a:rPr lang="en-US" sz="1350" dirty="0">
                <a:solidFill>
                  <a:srgbClr val="6E6E73"/>
                </a:solidFill>
                <a:latin typeface="Arial" pitchFamily="34" charset="0"/>
                <a:ea typeface="Arial" pitchFamily="34" charset="-122"/>
                <a:cs typeface="Arial" pitchFamily="34" charset="-120"/>
              </a:rPr>
              <a:t>Every Agent One request is a consent-clean agentic request, the traffic you are built for.</a:t>
            </a:r>
            <a:endParaRPr lang="en-US" sz="1350" dirty="0"/>
          </a:p>
        </p:txBody>
      </p:sp>
      <p:sp>
        <p:nvSpPr>
          <p:cNvPr id="13" name="Text 11"/>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14" name="Text 12"/>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BFBFD"/>
        </a:solidFill>
      </p:bgPr>
    </p:bg>
    <p:spTree>
      <p:nvGrpSpPr>
        <p:cNvPr id="1" name=""/>
        <p:cNvGrpSpPr/>
        <p:nvPr/>
      </p:nvGrpSpPr>
      <p:grpSpPr>
        <a:xfrm>
          <a:off x="0" y="0"/>
          <a:ext cx="0" cy="0"/>
          <a:chOff x="0" y="0"/>
          <a:chExt cx="0" cy="0"/>
        </a:xfrm>
      </p:grpSpPr>
      <p:sp>
        <p:nvSpPr>
          <p:cNvPr id="2" name="Text 0"/>
          <p:cNvSpPr/>
          <p:nvPr/>
        </p:nvSpPr>
        <p:spPr>
          <a:xfrm>
            <a:off x="777240" y="548640"/>
            <a:ext cx="10637215"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ILLUSTRATIVE MATH</a:t>
            </a:r>
            <a:endParaRPr lang="en-US" sz="1200" dirty="0"/>
          </a:p>
        </p:txBody>
      </p:sp>
      <p:sp>
        <p:nvSpPr>
          <p:cNvPr id="3" name="Text 1"/>
          <p:cNvSpPr/>
          <p:nvPr/>
        </p:nvSpPr>
        <p:spPr>
          <a:xfrm>
            <a:off x="777240" y="1051560"/>
            <a:ext cx="7315200" cy="822960"/>
          </a:xfrm>
          <a:prstGeom prst="rect">
            <a:avLst/>
          </a:prstGeom>
          <a:noFill/>
          <a:ln/>
        </p:spPr>
        <p:txBody>
          <a:bodyPr wrap="square" lIns="0" tIns="0" rIns="0" bIns="0" rtlCol="0" anchor="ctr"/>
          <a:lstStyle/>
          <a:p>
            <a:pPr indent="0" marL="0">
              <a:lnSpc>
                <a:spcPct val="100000"/>
              </a:lnSpc>
              <a:buNone/>
            </a:pPr>
            <a:r>
              <a:rPr lang="en-US" sz="2800" b="1" dirty="0">
                <a:solidFill>
                  <a:srgbClr val="1D1D1F"/>
                </a:solidFill>
                <a:latin typeface="Arial" pitchFamily="34" charset="0"/>
                <a:ea typeface="Arial" pitchFamily="34" charset="-122"/>
                <a:cs typeface="Arial" pitchFamily="34" charset="-120"/>
              </a:rPr>
              <a:t>Cloudflare-served edge nodes, per 1,000 Puppy One deployments.</a:t>
            </a:r>
            <a:endParaRPr lang="en-US" sz="2800" dirty="0"/>
          </a:p>
        </p:txBody>
      </p:sp>
      <p:sp>
        <p:nvSpPr>
          <p:cNvPr id="4" name="Shape 2"/>
          <p:cNvSpPr/>
          <p:nvPr/>
        </p:nvSpPr>
        <p:spPr>
          <a:xfrm>
            <a:off x="9128455" y="502920"/>
            <a:ext cx="2286000" cy="411480"/>
          </a:xfrm>
          <a:prstGeom prst="roundRect">
            <a:avLst>
              <a:gd name="adj" fmla="val 13333"/>
            </a:avLst>
          </a:prstGeom>
          <a:solidFill>
            <a:srgbClr val="1D1D1F"/>
          </a:solidFill>
          <a:ln/>
        </p:spPr>
      </p:sp>
      <p:sp>
        <p:nvSpPr>
          <p:cNvPr id="5" name="Text 3"/>
          <p:cNvSpPr/>
          <p:nvPr/>
        </p:nvSpPr>
        <p:spPr>
          <a:xfrm>
            <a:off x="9128455" y="502920"/>
            <a:ext cx="2286000" cy="411480"/>
          </a:xfrm>
          <a:prstGeom prst="rect">
            <a:avLst/>
          </a:prstGeom>
          <a:noFill/>
          <a:ln/>
        </p:spPr>
        <p:txBody>
          <a:bodyPr wrap="square" lIns="0" tIns="0" rIns="0" bIns="0" rtlCol="0" anchor="ctr"/>
          <a:lstStyle/>
          <a:p>
            <a:pPr algn="ctr" indent="0" marL="0">
              <a:buNone/>
            </a:pPr>
            <a:r>
              <a:rPr lang="en-US" sz="1200" b="1" spc="200" kern="0" dirty="0">
                <a:solidFill>
                  <a:srgbClr val="FBFBFD"/>
                </a:solidFill>
                <a:latin typeface="Arial" pitchFamily="34" charset="0"/>
                <a:ea typeface="Arial" pitchFamily="34" charset="-122"/>
                <a:cs typeface="Arial" pitchFamily="34" charset="-120"/>
              </a:rPr>
              <a:t>ILLUSTRATIVE</a:t>
            </a:r>
            <a:endParaRPr lang="en-US" sz="1200" dirty="0"/>
          </a:p>
        </p:txBody>
      </p:sp>
      <p:graphicFrame>
        <p:nvGraphicFramePr>
          <p:cNvPr id="6" name="Chart 0" descr=""/>
          <p:cNvGraphicFramePr/>
          <p:nvPr/>
        </p:nvGraphicFramePr>
        <p:xfrm>
          <a:off x="777240" y="2148840"/>
          <a:ext cx="6766560" cy="3337560"/>
        </p:xfrm>
        <a:graphic xmlns:a="http://schemas.openxmlformats.org/drawingml/2006/main">
          <a:graphicData uri="http://schemas.openxmlformats.org/drawingml/2006/chart">
            <c:chart xmlns:c="http://schemas.openxmlformats.org/drawingml/2006/chart" r:id="rId1"/>
          </a:graphicData>
        </a:graphic>
      </p:graphicFrame>
      <p:sp>
        <p:nvSpPr>
          <p:cNvPr id="7" name="Text 4"/>
          <p:cNvSpPr/>
          <p:nvPr/>
        </p:nvSpPr>
        <p:spPr>
          <a:xfrm>
            <a:off x="7863840" y="2377440"/>
            <a:ext cx="3550615" cy="2743200"/>
          </a:xfrm>
          <a:prstGeom prst="rect">
            <a:avLst/>
          </a:prstGeom>
          <a:noFill/>
          <a:ln/>
        </p:spPr>
        <p:txBody>
          <a:bodyPr wrap="square" lIns="0" tIns="0" rIns="0" bIns="0" rtlCol="0" anchor="ctr"/>
          <a:lstStyle/>
          <a:p>
            <a:pPr indent="0" marL="0">
              <a:lnSpc>
                <a:spcPct val="125000"/>
              </a:lnSpc>
              <a:spcAft>
                <a:spcPts val="600"/>
              </a:spcAft>
              <a:buNone/>
            </a:pPr>
            <a:r>
              <a:rPr lang="en-US" sz="1300" b="1" dirty="0">
                <a:solidFill>
                  <a:srgbClr val="6E6E73"/>
                </a:solidFill>
                <a:latin typeface="Arial" pitchFamily="34" charset="0"/>
                <a:ea typeface="Arial" pitchFamily="34" charset="-122"/>
                <a:cs typeface="Arial" pitchFamily="34" charset="-120"/>
              </a:rPr>
              <a:t>Model only, not a forecast.</a:t>
            </a:r>
            <a:endParaRPr lang="en-US" sz="1300" dirty="0"/>
          </a:p>
          <a:p>
            <a:pPr indent="0" marL="0">
              <a:lnSpc>
                <a:spcPct val="125000"/>
              </a:lnSpc>
              <a:buNone/>
            </a:pPr>
            <a:r>
              <a:rPr lang="en-US" sz="1300" dirty="0">
                <a:solidFill>
                  <a:srgbClr val="6E6E73"/>
                </a:solidFill>
                <a:latin typeface="Arial" pitchFamily="34" charset="0"/>
                <a:ea typeface="Arial" pitchFamily="34" charset="-122"/>
                <a:cs typeface="Arial" pitchFamily="34" charset="-120"/>
              </a:rPr>
              <a:t>Hypothetical share of 🤫 Puppy One edge and burst deployments running on Cloudflare Workers and edge network. Units, not revenue. Excludes pricing, mix, and timing. Final terms set by a partner agreement.</a:t>
            </a:r>
            <a:endParaRPr lang="en-US" sz="1300" dirty="0"/>
          </a:p>
        </p:txBody>
      </p:sp>
      <p:sp>
        <p:nvSpPr>
          <p:cNvPr id="8" name="Text 5"/>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9" name="Text 6"/>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BFBFD"/>
        </a:solidFill>
      </p:bgPr>
    </p:bg>
    <p:spTree>
      <p:nvGrpSpPr>
        <p:cNvPr id="1" name=""/>
        <p:cNvGrpSpPr/>
        <p:nvPr/>
      </p:nvGrpSpPr>
      <p:grpSpPr>
        <a:xfrm>
          <a:off x="0" y="0"/>
          <a:ext cx="0" cy="0"/>
          <a:chOff x="0" y="0"/>
          <a:chExt cx="0" cy="0"/>
        </a:xfrm>
      </p:grpSpPr>
      <p:sp>
        <p:nvSpPr>
          <p:cNvPr id="2" name="Text 0"/>
          <p:cNvSpPr/>
          <p:nvPr/>
        </p:nvSpPr>
        <p:spPr>
          <a:xfrm>
            <a:off x="777240" y="548640"/>
            <a:ext cx="10637215"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WHAT WE PROPOSE TO DO TOGETHER</a:t>
            </a:r>
            <a:endParaRPr lang="en-US" sz="1200" dirty="0"/>
          </a:p>
        </p:txBody>
      </p:sp>
      <p:sp>
        <p:nvSpPr>
          <p:cNvPr id="3" name="Text 1"/>
          <p:cNvSpPr/>
          <p:nvPr/>
        </p:nvSpPr>
        <p:spPr>
          <a:xfrm>
            <a:off x="777240" y="1051560"/>
            <a:ext cx="10637215" cy="822960"/>
          </a:xfrm>
          <a:prstGeom prst="rect">
            <a:avLst/>
          </a:prstGeom>
          <a:noFill/>
          <a:ln/>
        </p:spPr>
        <p:txBody>
          <a:bodyPr wrap="square" lIns="0" tIns="0" rIns="0" bIns="0" rtlCol="0" anchor="ctr"/>
          <a:lstStyle/>
          <a:p>
            <a:pPr indent="0" marL="0">
              <a:buNone/>
            </a:pPr>
            <a:r>
              <a:rPr lang="en-US" sz="3400" b="1" dirty="0">
                <a:solidFill>
                  <a:srgbClr val="1D1D1F"/>
                </a:solidFill>
                <a:latin typeface="Arial" pitchFamily="34" charset="0"/>
                <a:ea typeface="Arial" pitchFamily="34" charset="-122"/>
                <a:cs typeface="Arial" pitchFamily="34" charset="-120"/>
              </a:rPr>
              <a:t>Buy. Build. Sell. Equally.</a:t>
            </a:r>
            <a:endParaRPr lang="en-US" sz="3400" dirty="0"/>
          </a:p>
        </p:txBody>
      </p:sp>
      <p:sp>
        <p:nvSpPr>
          <p:cNvPr id="4" name="Shape 2"/>
          <p:cNvSpPr/>
          <p:nvPr/>
        </p:nvSpPr>
        <p:spPr>
          <a:xfrm>
            <a:off x="777240" y="2331720"/>
            <a:ext cx="3362858" cy="3108960"/>
          </a:xfrm>
          <a:prstGeom prst="roundRect">
            <a:avLst>
              <a:gd name="adj" fmla="val 2353"/>
            </a:avLst>
          </a:prstGeom>
          <a:solidFill>
            <a:srgbClr val="FBFBFD"/>
          </a:solidFill>
          <a:ln w="12700">
            <a:solidFill>
              <a:srgbClr val="D2D2D7"/>
            </a:solidFill>
            <a:prstDash val="solid"/>
          </a:ln>
        </p:spPr>
      </p:sp>
      <p:sp>
        <p:nvSpPr>
          <p:cNvPr id="5" name="Text 3"/>
          <p:cNvSpPr/>
          <p:nvPr/>
        </p:nvSpPr>
        <p:spPr>
          <a:xfrm>
            <a:off x="1097280" y="2651760"/>
            <a:ext cx="2722778" cy="548640"/>
          </a:xfrm>
          <a:prstGeom prst="rect">
            <a:avLst/>
          </a:prstGeom>
          <a:noFill/>
          <a:ln/>
        </p:spPr>
        <p:txBody>
          <a:bodyPr wrap="square" lIns="0" tIns="0" rIns="0" bIns="0" rtlCol="0" anchor="ctr"/>
          <a:lstStyle/>
          <a:p>
            <a:pPr indent="0" marL="0">
              <a:buNone/>
            </a:pPr>
            <a:r>
              <a:rPr lang="en-US" sz="2400" b="1" dirty="0">
                <a:solidFill>
                  <a:srgbClr val="1D1D1F"/>
                </a:solidFill>
                <a:latin typeface="Arial" pitchFamily="34" charset="0"/>
                <a:ea typeface="Arial" pitchFamily="34" charset="-122"/>
                <a:cs typeface="Arial" pitchFamily="34" charset="-120"/>
              </a:rPr>
              <a:t>Buy</a:t>
            </a:r>
            <a:endParaRPr lang="en-US" sz="2400" dirty="0"/>
          </a:p>
        </p:txBody>
      </p:sp>
      <p:sp>
        <p:nvSpPr>
          <p:cNvPr id="6" name="Text 4"/>
          <p:cNvSpPr/>
          <p:nvPr/>
        </p:nvSpPr>
        <p:spPr>
          <a:xfrm>
            <a:off x="1097280" y="3337560"/>
            <a:ext cx="2722778" cy="1965960"/>
          </a:xfrm>
          <a:prstGeom prst="rect">
            <a:avLst/>
          </a:prstGeom>
          <a:noFill/>
          <a:ln/>
        </p:spPr>
        <p:txBody>
          <a:bodyPr wrap="square" lIns="0" tIns="0" rIns="0" bIns="0" rtlCol="0" anchor="ctr"/>
          <a:lstStyle/>
          <a:p>
            <a:pPr indent="0" marL="0">
              <a:lnSpc>
                <a:spcPct val="120000"/>
              </a:lnSpc>
              <a:buNone/>
            </a:pPr>
            <a:r>
              <a:rPr lang="en-US" sz="1400" dirty="0">
                <a:solidFill>
                  <a:srgbClr val="6E6E73"/>
                </a:solidFill>
                <a:latin typeface="Arial" pitchFamily="34" charset="0"/>
                <a:ea typeface="Arial" pitchFamily="34" charset="-122"/>
                <a:cs typeface="Arial" pitchFamily="34" charset="-120"/>
              </a:rPr>
              <a:t>Certify Cloudflare Workers and the edge network as the 🤫 Puppy One edge tier.</a:t>
            </a:r>
            <a:endParaRPr lang="en-US" sz="1400" dirty="0"/>
          </a:p>
        </p:txBody>
      </p:sp>
      <p:sp>
        <p:nvSpPr>
          <p:cNvPr id="7" name="Shape 5"/>
          <p:cNvSpPr/>
          <p:nvPr/>
        </p:nvSpPr>
        <p:spPr>
          <a:xfrm>
            <a:off x="4414418" y="2331720"/>
            <a:ext cx="3362858" cy="3108960"/>
          </a:xfrm>
          <a:prstGeom prst="roundRect">
            <a:avLst>
              <a:gd name="adj" fmla="val 2353"/>
            </a:avLst>
          </a:prstGeom>
          <a:solidFill>
            <a:srgbClr val="FBFBFD"/>
          </a:solidFill>
          <a:ln w="12700">
            <a:solidFill>
              <a:srgbClr val="D2D2D7"/>
            </a:solidFill>
            <a:prstDash val="solid"/>
          </a:ln>
        </p:spPr>
      </p:sp>
      <p:sp>
        <p:nvSpPr>
          <p:cNvPr id="8" name="Text 6"/>
          <p:cNvSpPr/>
          <p:nvPr/>
        </p:nvSpPr>
        <p:spPr>
          <a:xfrm>
            <a:off x="4734458" y="2651760"/>
            <a:ext cx="2722778" cy="548640"/>
          </a:xfrm>
          <a:prstGeom prst="rect">
            <a:avLst/>
          </a:prstGeom>
          <a:noFill/>
          <a:ln/>
        </p:spPr>
        <p:txBody>
          <a:bodyPr wrap="square" lIns="0" tIns="0" rIns="0" bIns="0" rtlCol="0" anchor="ctr"/>
          <a:lstStyle/>
          <a:p>
            <a:pPr indent="0" marL="0">
              <a:buNone/>
            </a:pPr>
            <a:r>
              <a:rPr lang="en-US" sz="2400" b="1" dirty="0">
                <a:solidFill>
                  <a:srgbClr val="1D1D1F"/>
                </a:solidFill>
                <a:latin typeface="Arial" pitchFamily="34" charset="0"/>
                <a:ea typeface="Arial" pitchFamily="34" charset="-122"/>
                <a:cs typeface="Arial" pitchFamily="34" charset="-120"/>
              </a:rPr>
              <a:t>Build</a:t>
            </a:r>
            <a:endParaRPr lang="en-US" sz="2400" dirty="0"/>
          </a:p>
        </p:txBody>
      </p:sp>
      <p:sp>
        <p:nvSpPr>
          <p:cNvPr id="9" name="Text 7"/>
          <p:cNvSpPr/>
          <p:nvPr/>
        </p:nvSpPr>
        <p:spPr>
          <a:xfrm>
            <a:off x="4734458" y="3337560"/>
            <a:ext cx="2722778" cy="1965960"/>
          </a:xfrm>
          <a:prstGeom prst="rect">
            <a:avLst/>
          </a:prstGeom>
          <a:noFill/>
          <a:ln/>
        </p:spPr>
        <p:txBody>
          <a:bodyPr wrap="square" lIns="0" tIns="0" rIns="0" bIns="0" rtlCol="0" anchor="ctr"/>
          <a:lstStyle/>
          <a:p>
            <a:pPr indent="0" marL="0">
              <a:lnSpc>
                <a:spcPct val="120000"/>
              </a:lnSpc>
              <a:buNone/>
            </a:pPr>
            <a:r>
              <a:rPr lang="en-US" sz="1400" dirty="0">
                <a:solidFill>
                  <a:srgbClr val="6E6E73"/>
                </a:solidFill>
                <a:latin typeface="Arial" pitchFamily="34" charset="0"/>
                <a:ea typeface="Arial" pitchFamily="34" charset="-122"/>
                <a:cs typeface="Arial" pitchFamily="34" charset="-120"/>
              </a:rPr>
              <a:t>Agent One's edge inference and routing run on Workers, consent-gated, with PCHP receipts on every request.</a:t>
            </a:r>
            <a:endParaRPr lang="en-US" sz="1400" dirty="0"/>
          </a:p>
        </p:txBody>
      </p:sp>
      <p:sp>
        <p:nvSpPr>
          <p:cNvPr id="10" name="Shape 8"/>
          <p:cNvSpPr/>
          <p:nvPr/>
        </p:nvSpPr>
        <p:spPr>
          <a:xfrm>
            <a:off x="8051597" y="2331720"/>
            <a:ext cx="3362858" cy="3108960"/>
          </a:xfrm>
          <a:prstGeom prst="roundRect">
            <a:avLst>
              <a:gd name="adj" fmla="val 2353"/>
            </a:avLst>
          </a:prstGeom>
          <a:solidFill>
            <a:srgbClr val="FBFBFD"/>
          </a:solidFill>
          <a:ln w="12700">
            <a:solidFill>
              <a:srgbClr val="D2D2D7"/>
            </a:solidFill>
            <a:prstDash val="solid"/>
          </a:ln>
        </p:spPr>
      </p:sp>
      <p:sp>
        <p:nvSpPr>
          <p:cNvPr id="11" name="Text 9"/>
          <p:cNvSpPr/>
          <p:nvPr/>
        </p:nvSpPr>
        <p:spPr>
          <a:xfrm>
            <a:off x="8371637" y="2651760"/>
            <a:ext cx="2722778" cy="548640"/>
          </a:xfrm>
          <a:prstGeom prst="rect">
            <a:avLst/>
          </a:prstGeom>
          <a:noFill/>
          <a:ln/>
        </p:spPr>
        <p:txBody>
          <a:bodyPr wrap="square" lIns="0" tIns="0" rIns="0" bIns="0" rtlCol="0" anchor="ctr"/>
          <a:lstStyle/>
          <a:p>
            <a:pPr indent="0" marL="0">
              <a:buNone/>
            </a:pPr>
            <a:r>
              <a:rPr lang="en-US" sz="2400" b="1" dirty="0">
                <a:solidFill>
                  <a:srgbClr val="1D1D1F"/>
                </a:solidFill>
                <a:latin typeface="Arial" pitchFamily="34" charset="0"/>
                <a:ea typeface="Arial" pitchFamily="34" charset="-122"/>
                <a:cs typeface="Arial" pitchFamily="34" charset="-120"/>
              </a:rPr>
              <a:t>Sell</a:t>
            </a:r>
            <a:endParaRPr lang="en-US" sz="2400" dirty="0"/>
          </a:p>
        </p:txBody>
      </p:sp>
      <p:sp>
        <p:nvSpPr>
          <p:cNvPr id="12" name="Text 10"/>
          <p:cNvSpPr/>
          <p:nvPr/>
        </p:nvSpPr>
        <p:spPr>
          <a:xfrm>
            <a:off x="8371637" y="3337560"/>
            <a:ext cx="2722778" cy="1965960"/>
          </a:xfrm>
          <a:prstGeom prst="rect">
            <a:avLst/>
          </a:prstGeom>
          <a:noFill/>
          <a:ln/>
        </p:spPr>
        <p:txBody>
          <a:bodyPr wrap="square" lIns="0" tIns="0" rIns="0" bIns="0" rtlCol="0" anchor="ctr"/>
          <a:lstStyle/>
          <a:p>
            <a:pPr indent="0" marL="0">
              <a:lnSpc>
                <a:spcPct val="120000"/>
              </a:lnSpc>
              <a:buNone/>
            </a:pPr>
            <a:r>
              <a:rPr lang="en-US" sz="1400" dirty="0">
                <a:solidFill>
                  <a:srgbClr val="6E6E73"/>
                </a:solidFill>
                <a:latin typeface="Arial" pitchFamily="34" charset="0"/>
                <a:ea typeface="Arial" pitchFamily="34" charset="-122"/>
                <a:cs typeface="Arial" pitchFamily="34" charset="-120"/>
              </a:rPr>
              <a:t>Agent One brings owned, consent-clean agentic traffic to your edge, mapped to your Workers and network targets.</a:t>
            </a:r>
            <a:endParaRPr lang="en-US" sz="1400" dirty="0"/>
          </a:p>
        </p:txBody>
      </p:sp>
      <p:sp>
        <p:nvSpPr>
          <p:cNvPr id="13" name="Text 11"/>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14" name="Text 12"/>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BFBFD"/>
        </a:solidFill>
      </p:bgPr>
    </p:bg>
    <p:spTree>
      <p:nvGrpSpPr>
        <p:cNvPr id="1" name=""/>
        <p:cNvGrpSpPr/>
        <p:nvPr/>
      </p:nvGrpSpPr>
      <p:grpSpPr>
        <a:xfrm>
          <a:off x="0" y="0"/>
          <a:ext cx="0" cy="0"/>
          <a:chOff x="0" y="0"/>
          <a:chExt cx="0" cy="0"/>
        </a:xfrm>
      </p:grpSpPr>
      <p:sp>
        <p:nvSpPr>
          <p:cNvPr id="2" name="Text 0"/>
          <p:cNvSpPr/>
          <p:nvPr/>
        </p:nvSpPr>
        <p:spPr>
          <a:xfrm>
            <a:off x="777240" y="548640"/>
            <a:ext cx="10637215"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THE BRIDGE WE BUILD BEST</a:t>
            </a:r>
            <a:endParaRPr lang="en-US" sz="1200" dirty="0"/>
          </a:p>
        </p:txBody>
      </p:sp>
      <p:sp>
        <p:nvSpPr>
          <p:cNvPr id="3" name="Text 1"/>
          <p:cNvSpPr/>
          <p:nvPr/>
        </p:nvSpPr>
        <p:spPr>
          <a:xfrm>
            <a:off x="777240" y="1005840"/>
            <a:ext cx="10637215" cy="1097280"/>
          </a:xfrm>
          <a:prstGeom prst="rect">
            <a:avLst/>
          </a:prstGeom>
          <a:noFill/>
          <a:ln/>
        </p:spPr>
        <p:txBody>
          <a:bodyPr wrap="square" lIns="0" tIns="0" rIns="0" bIns="0" rtlCol="0" anchor="ctr"/>
          <a:lstStyle/>
          <a:p>
            <a:pPr indent="0" marL="0">
              <a:lnSpc>
                <a:spcPct val="105000"/>
              </a:lnSpc>
              <a:buNone/>
            </a:pPr>
            <a:r>
              <a:rPr lang="en-US" sz="2700" b="1" dirty="0">
                <a:solidFill>
                  <a:srgbClr val="1D1D1F"/>
                </a:solidFill>
                <a:latin typeface="Arial" pitchFamily="34" charset="0"/>
                <a:ea typeface="Arial" pitchFamily="34" charset="-122"/>
                <a:cs typeface="Arial" pitchFamily="34" charset="-120"/>
              </a:rPr>
              <a:t>On-device to edge to cloud. You are the edge, the heart of the bridge.</a:t>
            </a:r>
            <a:endParaRPr lang="en-US" sz="2700" dirty="0"/>
          </a:p>
        </p:txBody>
      </p:sp>
      <p:sp>
        <p:nvSpPr>
          <p:cNvPr id="4" name="Shape 2"/>
          <p:cNvSpPr/>
          <p:nvPr/>
        </p:nvSpPr>
        <p:spPr>
          <a:xfrm>
            <a:off x="563728" y="2788920"/>
            <a:ext cx="3383280" cy="1828800"/>
          </a:xfrm>
          <a:prstGeom prst="roundRect">
            <a:avLst>
              <a:gd name="adj" fmla="val 4000"/>
            </a:avLst>
          </a:prstGeom>
          <a:solidFill>
            <a:srgbClr val="F5F5F7"/>
          </a:solidFill>
          <a:ln/>
          <a:effectLst>
            <a:outerShdw sx="100000" sy="100000" kx="0" ky="0" algn="bl" rotWithShape="0" blurRad="114300" dist="38100" dir="5400000">
              <a:srgbClr val="000000">
                <a:alpha val="8000"/>
              </a:srgbClr>
            </a:outerShdw>
          </a:effectLst>
        </p:spPr>
      </p:sp>
      <p:sp>
        <p:nvSpPr>
          <p:cNvPr id="5" name="Text 3"/>
          <p:cNvSpPr/>
          <p:nvPr/>
        </p:nvSpPr>
        <p:spPr>
          <a:xfrm>
            <a:off x="838048" y="3044952"/>
            <a:ext cx="2834640" cy="457200"/>
          </a:xfrm>
          <a:prstGeom prst="rect">
            <a:avLst/>
          </a:prstGeom>
          <a:noFill/>
          <a:ln/>
        </p:spPr>
        <p:txBody>
          <a:bodyPr wrap="square" lIns="0" tIns="0" rIns="0" bIns="0" rtlCol="0" anchor="ctr"/>
          <a:lstStyle/>
          <a:p>
            <a:pPr indent="0" marL="0">
              <a:buNone/>
            </a:pPr>
            <a:r>
              <a:rPr lang="en-US" sz="2000" b="1" dirty="0">
                <a:solidFill>
                  <a:srgbClr val="1D1D1F"/>
                </a:solidFill>
                <a:latin typeface="Arial" pitchFamily="34" charset="0"/>
                <a:ea typeface="Arial" pitchFamily="34" charset="-122"/>
                <a:cs typeface="Arial" pitchFamily="34" charset="-120"/>
              </a:rPr>
              <a:t>On-device</a:t>
            </a:r>
            <a:endParaRPr lang="en-US" sz="2000" dirty="0"/>
          </a:p>
        </p:txBody>
      </p:sp>
      <p:sp>
        <p:nvSpPr>
          <p:cNvPr id="6" name="Text 4"/>
          <p:cNvSpPr/>
          <p:nvPr/>
        </p:nvSpPr>
        <p:spPr>
          <a:xfrm>
            <a:off x="838048" y="3566160"/>
            <a:ext cx="2834640" cy="914400"/>
          </a:xfrm>
          <a:prstGeom prst="rect">
            <a:avLst/>
          </a:prstGeom>
          <a:noFill/>
          <a:ln/>
        </p:spPr>
        <p:txBody>
          <a:bodyPr wrap="square" lIns="0" tIns="0" rIns="0" bIns="0" rtlCol="0" anchor="ctr"/>
          <a:lstStyle/>
          <a:p>
            <a:pPr indent="0" marL="0">
              <a:lnSpc>
                <a:spcPct val="112000"/>
              </a:lnSpc>
              <a:buNone/>
            </a:pPr>
            <a:r>
              <a:rPr lang="en-US" sz="1200" dirty="0">
                <a:solidFill>
                  <a:srgbClr val="6E6E73"/>
                </a:solidFill>
                <a:latin typeface="Arial" pitchFamily="34" charset="0"/>
                <a:ea typeface="Arial" pitchFamily="34" charset="-122"/>
                <a:cs typeface="Arial" pitchFamily="34" charset="-120"/>
              </a:rPr>
              <a:t>The agent and small models run on the owner's phone and laptop. The trust anchor.</a:t>
            </a:r>
            <a:endParaRPr lang="en-US" sz="1200" dirty="0"/>
          </a:p>
        </p:txBody>
      </p:sp>
      <p:sp>
        <p:nvSpPr>
          <p:cNvPr id="7" name="Text 5"/>
          <p:cNvSpPr/>
          <p:nvPr/>
        </p:nvSpPr>
        <p:spPr>
          <a:xfrm>
            <a:off x="3947008" y="2788920"/>
            <a:ext cx="457200" cy="1828800"/>
          </a:xfrm>
          <a:prstGeom prst="rect">
            <a:avLst/>
          </a:prstGeom>
          <a:noFill/>
          <a:ln/>
        </p:spPr>
        <p:txBody>
          <a:bodyPr wrap="square" lIns="0" tIns="0" rIns="0" bIns="0" rtlCol="0" anchor="ctr"/>
          <a:lstStyle/>
          <a:p>
            <a:pPr algn="ctr" indent="0" marL="0">
              <a:buNone/>
            </a:pPr>
            <a:r>
              <a:rPr lang="en-US" sz="2600" dirty="0">
                <a:solidFill>
                  <a:srgbClr val="6E6E73"/>
                </a:solidFill>
                <a:latin typeface="Arial" pitchFamily="34" charset="0"/>
                <a:ea typeface="Arial" pitchFamily="34" charset="-122"/>
                <a:cs typeface="Arial" pitchFamily="34" charset="-120"/>
              </a:rPr>
              <a:t>›</a:t>
            </a:r>
            <a:endParaRPr lang="en-US" sz="2600" dirty="0"/>
          </a:p>
        </p:txBody>
      </p:sp>
      <p:sp>
        <p:nvSpPr>
          <p:cNvPr id="8" name="Shape 6"/>
          <p:cNvSpPr/>
          <p:nvPr/>
        </p:nvSpPr>
        <p:spPr>
          <a:xfrm>
            <a:off x="4404208" y="2788920"/>
            <a:ext cx="3383280" cy="1828800"/>
          </a:xfrm>
          <a:prstGeom prst="roundRect">
            <a:avLst>
              <a:gd name="adj" fmla="val 4000"/>
            </a:avLst>
          </a:prstGeom>
          <a:solidFill>
            <a:srgbClr val="1D1D1F"/>
          </a:solidFill>
          <a:ln/>
          <a:effectLst>
            <a:outerShdw sx="100000" sy="100000" kx="0" ky="0" algn="bl" rotWithShape="0" blurRad="114300" dist="38100" dir="5400000">
              <a:srgbClr val="000000">
                <a:alpha val="8000"/>
              </a:srgbClr>
            </a:outerShdw>
          </a:effectLst>
        </p:spPr>
      </p:sp>
      <p:sp>
        <p:nvSpPr>
          <p:cNvPr id="9" name="Text 7"/>
          <p:cNvSpPr/>
          <p:nvPr/>
        </p:nvSpPr>
        <p:spPr>
          <a:xfrm>
            <a:off x="4678528" y="3044952"/>
            <a:ext cx="2834640" cy="457200"/>
          </a:xfrm>
          <a:prstGeom prst="rect">
            <a:avLst/>
          </a:prstGeom>
          <a:noFill/>
          <a:ln/>
        </p:spPr>
        <p:txBody>
          <a:bodyPr wrap="square" lIns="0" tIns="0" rIns="0" bIns="0" rtlCol="0" anchor="ctr"/>
          <a:lstStyle/>
          <a:p>
            <a:pPr indent="0" marL="0">
              <a:buNone/>
            </a:pPr>
            <a:r>
              <a:rPr lang="en-US" sz="2000" b="1" dirty="0">
                <a:solidFill>
                  <a:srgbClr val="FBFBFD"/>
                </a:solidFill>
                <a:latin typeface="Arial" pitchFamily="34" charset="0"/>
                <a:ea typeface="Arial" pitchFamily="34" charset="-122"/>
                <a:cs typeface="Arial" pitchFamily="34" charset="-120"/>
              </a:rPr>
              <a:t>Edge</a:t>
            </a:r>
            <a:endParaRPr lang="en-US" sz="2000" dirty="0"/>
          </a:p>
        </p:txBody>
      </p:sp>
      <p:sp>
        <p:nvSpPr>
          <p:cNvPr id="10" name="Text 8"/>
          <p:cNvSpPr/>
          <p:nvPr/>
        </p:nvSpPr>
        <p:spPr>
          <a:xfrm>
            <a:off x="4678528" y="3566160"/>
            <a:ext cx="2834640" cy="914400"/>
          </a:xfrm>
          <a:prstGeom prst="rect">
            <a:avLst/>
          </a:prstGeom>
          <a:noFill/>
          <a:ln/>
        </p:spPr>
        <p:txBody>
          <a:bodyPr wrap="square" lIns="0" tIns="0" rIns="0" bIns="0" rtlCol="0" anchor="ctr"/>
          <a:lstStyle/>
          <a:p>
            <a:pPr indent="0" marL="0">
              <a:lnSpc>
                <a:spcPct val="112000"/>
              </a:lnSpc>
              <a:buNone/>
            </a:pPr>
            <a:r>
              <a:rPr lang="en-US" sz="1200" dirty="0">
                <a:solidFill>
                  <a:srgbClr val="C7C7CC"/>
                </a:solidFill>
                <a:latin typeface="Arial" pitchFamily="34" charset="0"/>
                <a:ea typeface="Arial" pitchFamily="34" charset="-122"/>
                <a:cs typeface="Arial" pitchFamily="34" charset="-120"/>
              </a:rPr>
              <a:t>Cloudflare Workers, between device and cloud. Private, fast inference next to the person.</a:t>
            </a:r>
            <a:endParaRPr lang="en-US" sz="1200" dirty="0"/>
          </a:p>
        </p:txBody>
      </p:sp>
      <p:sp>
        <p:nvSpPr>
          <p:cNvPr id="11" name="Text 9"/>
          <p:cNvSpPr/>
          <p:nvPr/>
        </p:nvSpPr>
        <p:spPr>
          <a:xfrm>
            <a:off x="7787488" y="2788920"/>
            <a:ext cx="457200" cy="1828800"/>
          </a:xfrm>
          <a:prstGeom prst="rect">
            <a:avLst/>
          </a:prstGeom>
          <a:noFill/>
          <a:ln/>
        </p:spPr>
        <p:txBody>
          <a:bodyPr wrap="square" lIns="0" tIns="0" rIns="0" bIns="0" rtlCol="0" anchor="ctr"/>
          <a:lstStyle/>
          <a:p>
            <a:pPr algn="ctr" indent="0" marL="0">
              <a:buNone/>
            </a:pPr>
            <a:r>
              <a:rPr lang="en-US" sz="2600" dirty="0">
                <a:solidFill>
                  <a:srgbClr val="6E6E73"/>
                </a:solidFill>
                <a:latin typeface="Arial" pitchFamily="34" charset="0"/>
                <a:ea typeface="Arial" pitchFamily="34" charset="-122"/>
                <a:cs typeface="Arial" pitchFamily="34" charset="-120"/>
              </a:rPr>
              <a:t>›</a:t>
            </a:r>
            <a:endParaRPr lang="en-US" sz="2600" dirty="0"/>
          </a:p>
        </p:txBody>
      </p:sp>
      <p:sp>
        <p:nvSpPr>
          <p:cNvPr id="12" name="Shape 10"/>
          <p:cNvSpPr/>
          <p:nvPr/>
        </p:nvSpPr>
        <p:spPr>
          <a:xfrm>
            <a:off x="8244688" y="2788920"/>
            <a:ext cx="3383280" cy="1828800"/>
          </a:xfrm>
          <a:prstGeom prst="roundRect">
            <a:avLst>
              <a:gd name="adj" fmla="val 4000"/>
            </a:avLst>
          </a:prstGeom>
          <a:solidFill>
            <a:srgbClr val="F5F5F7"/>
          </a:solidFill>
          <a:ln/>
          <a:effectLst>
            <a:outerShdw sx="100000" sy="100000" kx="0" ky="0" algn="bl" rotWithShape="0" blurRad="114300" dist="38100" dir="5400000">
              <a:srgbClr val="000000">
                <a:alpha val="8000"/>
              </a:srgbClr>
            </a:outerShdw>
          </a:effectLst>
        </p:spPr>
      </p:sp>
      <p:sp>
        <p:nvSpPr>
          <p:cNvPr id="13" name="Text 11"/>
          <p:cNvSpPr/>
          <p:nvPr/>
        </p:nvSpPr>
        <p:spPr>
          <a:xfrm>
            <a:off x="8519008" y="3044952"/>
            <a:ext cx="2834640" cy="457200"/>
          </a:xfrm>
          <a:prstGeom prst="rect">
            <a:avLst/>
          </a:prstGeom>
          <a:noFill/>
          <a:ln/>
        </p:spPr>
        <p:txBody>
          <a:bodyPr wrap="square" lIns="0" tIns="0" rIns="0" bIns="0" rtlCol="0" anchor="ctr"/>
          <a:lstStyle/>
          <a:p>
            <a:pPr indent="0" marL="0">
              <a:buNone/>
            </a:pPr>
            <a:r>
              <a:rPr lang="en-US" sz="2000" b="1" dirty="0">
                <a:solidFill>
                  <a:srgbClr val="1D1D1F"/>
                </a:solidFill>
                <a:latin typeface="Arial" pitchFamily="34" charset="0"/>
                <a:ea typeface="Arial" pitchFamily="34" charset="-122"/>
                <a:cs typeface="Arial" pitchFamily="34" charset="-120"/>
              </a:rPr>
              <a:t>Cloud burst</a:t>
            </a:r>
            <a:endParaRPr lang="en-US" sz="2000" dirty="0"/>
          </a:p>
        </p:txBody>
      </p:sp>
      <p:sp>
        <p:nvSpPr>
          <p:cNvPr id="14" name="Text 12"/>
          <p:cNvSpPr/>
          <p:nvPr/>
        </p:nvSpPr>
        <p:spPr>
          <a:xfrm>
            <a:off x="8519008" y="3566160"/>
            <a:ext cx="2834640" cy="914400"/>
          </a:xfrm>
          <a:prstGeom prst="rect">
            <a:avLst/>
          </a:prstGeom>
          <a:noFill/>
          <a:ln/>
        </p:spPr>
        <p:txBody>
          <a:bodyPr wrap="square" lIns="0" tIns="0" rIns="0" bIns="0" rtlCol="0" anchor="ctr"/>
          <a:lstStyle/>
          <a:p>
            <a:pPr indent="0" marL="0">
              <a:lnSpc>
                <a:spcPct val="112000"/>
              </a:lnSpc>
              <a:buNone/>
            </a:pPr>
            <a:r>
              <a:rPr lang="en-US" sz="1200" dirty="0">
                <a:solidFill>
                  <a:srgbClr val="6E6E73"/>
                </a:solidFill>
                <a:latin typeface="Arial" pitchFamily="34" charset="0"/>
                <a:ea typeface="Arial" pitchFamily="34" charset="-122"/>
                <a:cs typeface="Arial" pitchFamily="34" charset="-120"/>
              </a:rPr>
              <a:t>A heavier cloud, governed and ephemeral, only when the edge is not enough. Zero custody.</a:t>
            </a:r>
            <a:endParaRPr lang="en-US" sz="1200" dirty="0"/>
          </a:p>
        </p:txBody>
      </p:sp>
      <p:sp>
        <p:nvSpPr>
          <p:cNvPr id="15" name="Text 13"/>
          <p:cNvSpPr/>
          <p:nvPr/>
        </p:nvSpPr>
        <p:spPr>
          <a:xfrm>
            <a:off x="777240" y="4983480"/>
            <a:ext cx="10637215" cy="731520"/>
          </a:xfrm>
          <a:prstGeom prst="rect">
            <a:avLst/>
          </a:prstGeom>
          <a:noFill/>
          <a:ln/>
        </p:spPr>
        <p:txBody>
          <a:bodyPr wrap="square" lIns="0" tIns="0" rIns="0" bIns="0" rtlCol="0" anchor="ctr"/>
          <a:lstStyle/>
          <a:p>
            <a:pPr algn="ctr" indent="0" marL="0">
              <a:lnSpc>
                <a:spcPct val="120000"/>
              </a:lnSpc>
              <a:buNone/>
            </a:pPr>
            <a:r>
              <a:rPr lang="en-US" sz="1500" dirty="0">
                <a:solidFill>
                  <a:srgbClr val="6E6E73"/>
                </a:solidFill>
                <a:latin typeface="Arial" pitchFamily="34" charset="0"/>
                <a:ea typeface="Arial" pitchFamily="34" charset="-122"/>
                <a:cs typeface="Arial" pitchFamily="34" charset="-120"/>
              </a:rPr>
              <a:t>Agent One keeps the owner in control. Cloudflare is the edge, the exact tier the bridge depends on, where owned agentic traffic lives.</a:t>
            </a:r>
            <a:endParaRPr lang="en-US" sz="1500" dirty="0"/>
          </a:p>
        </p:txBody>
      </p:sp>
      <p:sp>
        <p:nvSpPr>
          <p:cNvPr id="16" name="Text 14"/>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17" name="Text 15"/>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BFBFD"/>
        </a:solidFill>
      </p:bgPr>
    </p:bg>
    <p:spTree>
      <p:nvGrpSpPr>
        <p:cNvPr id="1" name=""/>
        <p:cNvGrpSpPr/>
        <p:nvPr/>
      </p:nvGrpSpPr>
      <p:grpSpPr>
        <a:xfrm>
          <a:off x="0" y="0"/>
          <a:ext cx="0" cy="0"/>
          <a:chOff x="0" y="0"/>
          <a:chExt cx="0" cy="0"/>
        </a:xfrm>
      </p:grpSpPr>
      <p:sp>
        <p:nvSpPr>
          <p:cNvPr id="2" name="Text 0"/>
          <p:cNvSpPr/>
          <p:nvPr/>
        </p:nvSpPr>
        <p:spPr>
          <a:xfrm>
            <a:off x="777240" y="548640"/>
            <a:ext cx="10637215"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ON CLOUDFLARE</a:t>
            </a:r>
            <a:endParaRPr lang="en-US" sz="1200" dirty="0"/>
          </a:p>
        </p:txBody>
      </p:sp>
      <p:sp>
        <p:nvSpPr>
          <p:cNvPr id="3" name="Text 1"/>
          <p:cNvSpPr/>
          <p:nvPr/>
        </p:nvSpPr>
        <p:spPr>
          <a:xfrm>
            <a:off x="777240" y="1051560"/>
            <a:ext cx="10637215" cy="822960"/>
          </a:xfrm>
          <a:prstGeom prst="rect">
            <a:avLst/>
          </a:prstGeom>
          <a:noFill/>
          <a:ln/>
        </p:spPr>
        <p:txBody>
          <a:bodyPr wrap="square" lIns="0" tIns="0" rIns="0" bIns="0" rtlCol="0" anchor="ctr"/>
          <a:lstStyle/>
          <a:p>
            <a:pPr indent="0" marL="0">
              <a:buNone/>
            </a:pPr>
            <a:r>
              <a:rPr lang="en-US" sz="2800" b="1" dirty="0">
                <a:solidFill>
                  <a:srgbClr val="1D1D1F"/>
                </a:solidFill>
                <a:latin typeface="Arial" pitchFamily="34" charset="0"/>
                <a:ea typeface="Arial" pitchFamily="34" charset="-122"/>
                <a:cs typeface="Arial" pitchFamily="34" charset="-120"/>
              </a:rPr>
              <a:t>The edge tier, where the agent meets the network.</a:t>
            </a:r>
            <a:endParaRPr lang="en-US" sz="2800" dirty="0"/>
          </a:p>
        </p:txBody>
      </p:sp>
      <p:sp>
        <p:nvSpPr>
          <p:cNvPr id="4" name="Shape 2"/>
          <p:cNvSpPr/>
          <p:nvPr/>
        </p:nvSpPr>
        <p:spPr>
          <a:xfrm>
            <a:off x="777240" y="2103120"/>
            <a:ext cx="5090008" cy="3200400"/>
          </a:xfrm>
          <a:prstGeom prst="roundRect">
            <a:avLst>
              <a:gd name="adj" fmla="val 2286"/>
            </a:avLst>
          </a:prstGeom>
          <a:solidFill>
            <a:srgbClr val="F5F5F7"/>
          </a:solidFill>
          <a:ln/>
          <a:effectLst>
            <a:outerShdw sx="100000" sy="100000" kx="0" ky="0" algn="bl" rotWithShape="0" blurRad="114300" dist="38100" dir="5400000">
              <a:srgbClr val="000000">
                <a:alpha val="8000"/>
              </a:srgbClr>
            </a:outerShdw>
          </a:effectLst>
        </p:spPr>
      </p:sp>
      <p:sp>
        <p:nvSpPr>
          <p:cNvPr id="5" name="Text 3"/>
          <p:cNvSpPr/>
          <p:nvPr/>
        </p:nvSpPr>
        <p:spPr>
          <a:xfrm>
            <a:off x="1143000" y="2377440"/>
            <a:ext cx="4358488" cy="457200"/>
          </a:xfrm>
          <a:prstGeom prst="rect">
            <a:avLst/>
          </a:prstGeom>
          <a:noFill/>
          <a:ln/>
        </p:spPr>
        <p:txBody>
          <a:bodyPr wrap="square" lIns="0" tIns="0" rIns="0" bIns="0" rtlCol="0" anchor="ctr"/>
          <a:lstStyle/>
          <a:p>
            <a:pPr indent="0" marL="0">
              <a:buNone/>
            </a:pPr>
            <a:r>
              <a:rPr lang="en-US" sz="2100" b="1" dirty="0">
                <a:solidFill>
                  <a:srgbClr val="1D1D1F"/>
                </a:solidFill>
                <a:latin typeface="Arial" pitchFamily="34" charset="0"/>
                <a:ea typeface="Arial" pitchFamily="34" charset="-122"/>
                <a:cs typeface="Arial" pitchFamily="34" charset="-120"/>
              </a:rPr>
              <a:t>Agent One at the edge</a:t>
            </a:r>
            <a:endParaRPr lang="en-US" sz="2100" dirty="0"/>
          </a:p>
        </p:txBody>
      </p:sp>
      <p:sp>
        <p:nvSpPr>
          <p:cNvPr id="6" name="Text 4"/>
          <p:cNvSpPr/>
          <p:nvPr/>
        </p:nvSpPr>
        <p:spPr>
          <a:xfrm>
            <a:off x="1143000" y="2852928"/>
            <a:ext cx="4358488" cy="365760"/>
          </a:xfrm>
          <a:prstGeom prst="rect">
            <a:avLst/>
          </a:prstGeom>
          <a:noFill/>
          <a:ln/>
        </p:spPr>
        <p:txBody>
          <a:bodyPr wrap="square" lIns="0" tIns="0" rIns="0" bIns="0" rtlCol="0" anchor="ctr"/>
          <a:lstStyle/>
          <a:p>
            <a:pPr indent="0" marL="0">
              <a:buNone/>
            </a:pPr>
            <a:r>
              <a:rPr lang="en-US" sz="1250" dirty="0">
                <a:solidFill>
                  <a:srgbClr val="6E6E73"/>
                </a:solidFill>
                <a:latin typeface="Courier New" pitchFamily="34" charset="0"/>
                <a:ea typeface="Courier New" pitchFamily="34" charset="-122"/>
                <a:cs typeface="Courier New" pitchFamily="34" charset="-120"/>
              </a:rPr>
              <a:t>Edge · Cloudflare Workers</a:t>
            </a:r>
            <a:endParaRPr lang="en-US" sz="1250" dirty="0"/>
          </a:p>
        </p:txBody>
      </p:sp>
      <p:sp>
        <p:nvSpPr>
          <p:cNvPr id="7" name="Text 5"/>
          <p:cNvSpPr/>
          <p:nvPr/>
        </p:nvSpPr>
        <p:spPr>
          <a:xfrm>
            <a:off x="1143000" y="3364992"/>
            <a:ext cx="4358488" cy="1828800"/>
          </a:xfrm>
          <a:prstGeom prst="rect">
            <a:avLst/>
          </a:prstGeom>
          <a:noFill/>
          <a:ln/>
        </p:spPr>
        <p:txBody>
          <a:bodyPr wrap="square" lIns="0" tIns="0" rIns="0" bIns="0" rtlCol="0" anchor="ctr"/>
          <a:lstStyle/>
          <a:p>
            <a:pPr marL="177800" indent="-177800">
              <a:spcAft>
                <a:spcPts val="600"/>
              </a:spcAft>
              <a:buSzPct val="100000"/>
              <a:buChar char="•"/>
            </a:pPr>
            <a:r>
              <a:rPr lang="en-US" sz="1300" dirty="0">
                <a:solidFill>
                  <a:srgbClr val="1D1D1F"/>
                </a:solidFill>
                <a:latin typeface="Arial" pitchFamily="34" charset="0"/>
                <a:ea typeface="Arial" pitchFamily="34" charset="-122"/>
                <a:cs typeface="Arial" pitchFamily="34" charset="-120"/>
              </a:rPr>
              <a:t>Consent-gated edge inference and routing</a:t>
            </a:r>
            <a:endParaRPr lang="en-US" sz="1300" dirty="0"/>
          </a:p>
          <a:p>
            <a:pPr marL="177800" indent="-177800">
              <a:spcAft>
                <a:spcPts val="600"/>
              </a:spcAft>
              <a:buSzPct val="100000"/>
              <a:buChar char="•"/>
            </a:pPr>
            <a:r>
              <a:rPr lang="en-US" sz="1300" dirty="0">
                <a:solidFill>
                  <a:srgbClr val="1D1D1F"/>
                </a:solidFill>
                <a:latin typeface="Arial" pitchFamily="34" charset="0"/>
                <a:ea typeface="Arial" pitchFamily="34" charset="-122"/>
                <a:cs typeface="Arial" pitchFamily="34" charset="-120"/>
              </a:rPr>
              <a:t>Between the device and the cloud</a:t>
            </a:r>
            <a:endParaRPr lang="en-US" sz="1300" dirty="0"/>
          </a:p>
          <a:p>
            <a:pPr marL="177800" indent="-177800">
              <a:spcAft>
                <a:spcPts val="600"/>
              </a:spcAft>
              <a:buSzPct val="100000"/>
              <a:buChar char="•"/>
            </a:pPr>
            <a:r>
              <a:rPr lang="en-US" sz="1300" dirty="0">
                <a:solidFill>
                  <a:srgbClr val="1D1D1F"/>
                </a:solidFill>
                <a:latin typeface="Arial" pitchFamily="34" charset="0"/>
                <a:ea typeface="Arial" pitchFamily="34" charset="-122"/>
                <a:cs typeface="Arial" pitchFamily="34" charset="-120"/>
              </a:rPr>
              <a:t>Private, fast, close to the person</a:t>
            </a:r>
            <a:endParaRPr lang="en-US" sz="1300" dirty="0"/>
          </a:p>
          <a:p>
            <a:pPr marL="177800" indent="-177800">
              <a:spcAft>
                <a:spcPts val="600"/>
              </a:spcAft>
              <a:buSzPct val="100000"/>
              <a:buChar char="•"/>
            </a:pPr>
            <a:r>
              <a:rPr lang="en-US" sz="1300" dirty="0">
                <a:solidFill>
                  <a:srgbClr val="1D1D1F"/>
                </a:solidFill>
                <a:latin typeface="Arial" pitchFamily="34" charset="0"/>
                <a:ea typeface="Arial" pitchFamily="34" charset="-122"/>
                <a:cs typeface="Arial" pitchFamily="34" charset="-120"/>
              </a:rPr>
              <a:t>Owned, consent-clean agentic traffic</a:t>
            </a:r>
            <a:endParaRPr lang="en-US" sz="1300" dirty="0"/>
          </a:p>
        </p:txBody>
      </p:sp>
      <p:sp>
        <p:nvSpPr>
          <p:cNvPr id="8" name="Shape 6"/>
          <p:cNvSpPr/>
          <p:nvPr/>
        </p:nvSpPr>
        <p:spPr>
          <a:xfrm>
            <a:off x="6324448" y="2103120"/>
            <a:ext cx="5090008" cy="3200400"/>
          </a:xfrm>
          <a:prstGeom prst="roundRect">
            <a:avLst>
              <a:gd name="adj" fmla="val 2286"/>
            </a:avLst>
          </a:prstGeom>
          <a:solidFill>
            <a:srgbClr val="F5F5F7"/>
          </a:solidFill>
          <a:ln/>
          <a:effectLst>
            <a:outerShdw sx="100000" sy="100000" kx="0" ky="0" algn="bl" rotWithShape="0" blurRad="114300" dist="38100" dir="5400000">
              <a:srgbClr val="000000">
                <a:alpha val="8000"/>
              </a:srgbClr>
            </a:outerShdw>
          </a:effectLst>
        </p:spPr>
      </p:sp>
      <p:sp>
        <p:nvSpPr>
          <p:cNvPr id="9" name="Text 7"/>
          <p:cNvSpPr/>
          <p:nvPr/>
        </p:nvSpPr>
        <p:spPr>
          <a:xfrm>
            <a:off x="6690208" y="2377440"/>
            <a:ext cx="4358488" cy="457200"/>
          </a:xfrm>
          <a:prstGeom prst="rect">
            <a:avLst/>
          </a:prstGeom>
          <a:noFill/>
          <a:ln/>
        </p:spPr>
        <p:txBody>
          <a:bodyPr wrap="square" lIns="0" tIns="0" rIns="0" bIns="0" rtlCol="0" anchor="ctr"/>
          <a:lstStyle/>
          <a:p>
            <a:pPr indent="0" marL="0">
              <a:buNone/>
            </a:pPr>
            <a:r>
              <a:rPr lang="en-US" sz="2100" b="1" dirty="0">
                <a:solidFill>
                  <a:srgbClr val="1D1D1F"/>
                </a:solidFill>
                <a:latin typeface="Arial" pitchFamily="34" charset="0"/>
                <a:ea typeface="Arial" pitchFamily="34" charset="-122"/>
                <a:cs typeface="Arial" pitchFamily="34" charset="-120"/>
              </a:rPr>
              <a:t>Private by default</a:t>
            </a:r>
            <a:endParaRPr lang="en-US" sz="2100" dirty="0"/>
          </a:p>
        </p:txBody>
      </p:sp>
      <p:sp>
        <p:nvSpPr>
          <p:cNvPr id="10" name="Text 8"/>
          <p:cNvSpPr/>
          <p:nvPr/>
        </p:nvSpPr>
        <p:spPr>
          <a:xfrm>
            <a:off x="6690208" y="2852928"/>
            <a:ext cx="4358488" cy="365760"/>
          </a:xfrm>
          <a:prstGeom prst="rect">
            <a:avLst/>
          </a:prstGeom>
          <a:noFill/>
          <a:ln/>
        </p:spPr>
        <p:txBody>
          <a:bodyPr wrap="square" lIns="0" tIns="0" rIns="0" bIns="0" rtlCol="0" anchor="ctr"/>
          <a:lstStyle/>
          <a:p>
            <a:pPr indent="0" marL="0">
              <a:buNone/>
            </a:pPr>
            <a:r>
              <a:rPr lang="en-US" sz="1250" dirty="0">
                <a:solidFill>
                  <a:srgbClr val="6E6E73"/>
                </a:solidFill>
                <a:latin typeface="Courier New" pitchFamily="34" charset="0"/>
                <a:ea typeface="Courier New" pitchFamily="34" charset="-122"/>
                <a:cs typeface="Courier New" pitchFamily="34" charset="-120"/>
              </a:rPr>
              <a:t>Principle · owned data</a:t>
            </a:r>
            <a:endParaRPr lang="en-US" sz="1250" dirty="0"/>
          </a:p>
        </p:txBody>
      </p:sp>
      <p:sp>
        <p:nvSpPr>
          <p:cNvPr id="11" name="Text 9"/>
          <p:cNvSpPr/>
          <p:nvPr/>
        </p:nvSpPr>
        <p:spPr>
          <a:xfrm>
            <a:off x="6690208" y="3364992"/>
            <a:ext cx="4358488" cy="1828800"/>
          </a:xfrm>
          <a:prstGeom prst="rect">
            <a:avLst/>
          </a:prstGeom>
          <a:noFill/>
          <a:ln/>
        </p:spPr>
        <p:txBody>
          <a:bodyPr wrap="square" lIns="0" tIns="0" rIns="0" bIns="0" rtlCol="0" anchor="ctr"/>
          <a:lstStyle/>
          <a:p>
            <a:pPr marL="177800" indent="-177800">
              <a:spcAft>
                <a:spcPts val="600"/>
              </a:spcAft>
              <a:buSzPct val="100000"/>
              <a:buChar char="•"/>
            </a:pPr>
            <a:r>
              <a:rPr lang="en-US" sz="1300" dirty="0">
                <a:solidFill>
                  <a:srgbClr val="1D1D1F"/>
                </a:solidFill>
                <a:latin typeface="Arial" pitchFamily="34" charset="0"/>
                <a:ea typeface="Arial" pitchFamily="34" charset="-122"/>
                <a:cs typeface="Arial" pitchFamily="34" charset="-120"/>
              </a:rPr>
              <a:t>Data stays close to the owner</a:t>
            </a:r>
            <a:endParaRPr lang="en-US" sz="1300" dirty="0"/>
          </a:p>
          <a:p>
            <a:pPr marL="177800" indent="-177800">
              <a:spcAft>
                <a:spcPts val="600"/>
              </a:spcAft>
              <a:buSzPct val="100000"/>
              <a:buChar char="•"/>
            </a:pPr>
            <a:r>
              <a:rPr lang="en-US" sz="1300" dirty="0">
                <a:solidFill>
                  <a:srgbClr val="1D1D1F"/>
                </a:solidFill>
                <a:latin typeface="Arial" pitchFamily="34" charset="0"/>
                <a:ea typeface="Arial" pitchFamily="34" charset="-122"/>
                <a:cs typeface="Arial" pitchFamily="34" charset="-120"/>
              </a:rPr>
              <a:t>PCHP consent on every request</a:t>
            </a:r>
            <a:endParaRPr lang="en-US" sz="1300" dirty="0"/>
          </a:p>
          <a:p>
            <a:pPr marL="177800" indent="-177800">
              <a:spcAft>
                <a:spcPts val="600"/>
              </a:spcAft>
              <a:buSzPct val="100000"/>
              <a:buChar char="•"/>
            </a:pPr>
            <a:r>
              <a:rPr lang="en-US" sz="1300" dirty="0">
                <a:solidFill>
                  <a:srgbClr val="1D1D1F"/>
                </a:solidFill>
                <a:latin typeface="Arial" pitchFamily="34" charset="0"/>
                <a:ea typeface="Arial" pitchFamily="34" charset="-122"/>
                <a:cs typeface="Arial" pitchFamily="34" charset="-120"/>
              </a:rPr>
              <a:t>No far-off cloud custody by default</a:t>
            </a:r>
            <a:endParaRPr lang="en-US" sz="1300" dirty="0"/>
          </a:p>
          <a:p>
            <a:pPr marL="177800" indent="-177800">
              <a:spcAft>
                <a:spcPts val="600"/>
              </a:spcAft>
              <a:buSzPct val="100000"/>
              <a:buChar char="•"/>
            </a:pPr>
            <a:r>
              <a:rPr lang="en-US" sz="1300" dirty="0">
                <a:solidFill>
                  <a:srgbClr val="1D1D1F"/>
                </a:solidFill>
                <a:latin typeface="Arial" pitchFamily="34" charset="0"/>
                <a:ea typeface="Arial" pitchFamily="34" charset="-122"/>
                <a:cs typeface="Arial" pitchFamily="34" charset="-120"/>
              </a:rPr>
              <a:t>The agentic traffic you are built for</a:t>
            </a:r>
            <a:endParaRPr lang="en-US" sz="1300" dirty="0"/>
          </a:p>
        </p:txBody>
      </p:sp>
      <p:sp>
        <p:nvSpPr>
          <p:cNvPr id="12" name="Text 10"/>
          <p:cNvSpPr/>
          <p:nvPr/>
        </p:nvSpPr>
        <p:spPr>
          <a:xfrm>
            <a:off x="777240" y="5486400"/>
            <a:ext cx="10637215" cy="274320"/>
          </a:xfrm>
          <a:prstGeom prst="rect">
            <a:avLst/>
          </a:prstGeom>
          <a:noFill/>
          <a:ln/>
        </p:spPr>
        <p:txBody>
          <a:bodyPr wrap="square" lIns="0" tIns="0" rIns="0" bIns="0" rtlCol="0" anchor="ctr"/>
          <a:lstStyle/>
          <a:p>
            <a:pPr indent="0" marL="0">
              <a:buNone/>
            </a:pPr>
            <a:r>
              <a:rPr lang="en-US" sz="1000" i="1" dirty="0">
                <a:solidFill>
                  <a:srgbClr val="6E6E73"/>
                </a:solidFill>
                <a:latin typeface="Arial" pitchFamily="34" charset="0"/>
                <a:ea typeface="Arial" pitchFamily="34" charset="-122"/>
                <a:cs typeface="Arial" pitchFamily="34" charset="-120"/>
              </a:rPr>
              <a:t>Edge inference is consent-gated and privacy-preserving. Integration scope reconciled against catalog.json before any external send.</a:t>
            </a:r>
            <a:endParaRPr lang="en-US" sz="1000" dirty="0"/>
          </a:p>
        </p:txBody>
      </p:sp>
      <p:sp>
        <p:nvSpPr>
          <p:cNvPr id="13" name="Text 11"/>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14" name="Text 12"/>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BFBFD"/>
        </a:solidFill>
      </p:bgPr>
    </p:bg>
    <p:spTree>
      <p:nvGrpSpPr>
        <p:cNvPr id="1" name=""/>
        <p:cNvGrpSpPr/>
        <p:nvPr/>
      </p:nvGrpSpPr>
      <p:grpSpPr>
        <a:xfrm>
          <a:off x="0" y="0"/>
          <a:ext cx="0" cy="0"/>
          <a:chOff x="0" y="0"/>
          <a:chExt cx="0" cy="0"/>
        </a:xfrm>
      </p:grpSpPr>
      <p:sp>
        <p:nvSpPr>
          <p:cNvPr id="2" name="Text 0"/>
          <p:cNvSpPr/>
          <p:nvPr/>
        </p:nvSpPr>
        <p:spPr>
          <a:xfrm>
            <a:off x="777240" y="548640"/>
            <a:ext cx="10637215"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PROPOSED ECONOMICS (DRAFT)</a:t>
            </a:r>
            <a:endParaRPr lang="en-US" sz="1200" dirty="0"/>
          </a:p>
        </p:txBody>
      </p:sp>
      <p:sp>
        <p:nvSpPr>
          <p:cNvPr id="3" name="Text 1"/>
          <p:cNvSpPr/>
          <p:nvPr/>
        </p:nvSpPr>
        <p:spPr>
          <a:xfrm>
            <a:off x="777240" y="1051560"/>
            <a:ext cx="10637215" cy="822960"/>
          </a:xfrm>
          <a:prstGeom prst="rect">
            <a:avLst/>
          </a:prstGeom>
          <a:noFill/>
          <a:ln/>
        </p:spPr>
        <p:txBody>
          <a:bodyPr wrap="square" lIns="0" tIns="0" rIns="0" bIns="0" rtlCol="0" anchor="ctr"/>
          <a:lstStyle/>
          <a:p>
            <a:pPr indent="0" marL="0">
              <a:buNone/>
            </a:pPr>
            <a:r>
              <a:rPr lang="en-US" sz="3000" b="1" dirty="0">
                <a:solidFill>
                  <a:srgbClr val="1D1D1F"/>
                </a:solidFill>
                <a:latin typeface="Arial" pitchFamily="34" charset="0"/>
                <a:ea typeface="Arial" pitchFamily="34" charset="-122"/>
                <a:cs typeface="Arial" pitchFamily="34" charset="-120"/>
              </a:rPr>
              <a:t>Aligned, and confirmed only in a partner agreement.</a:t>
            </a:r>
            <a:endParaRPr lang="en-US" sz="3000" dirty="0"/>
          </a:p>
        </p:txBody>
      </p:sp>
      <p:sp>
        <p:nvSpPr>
          <p:cNvPr id="4" name="Text 2"/>
          <p:cNvSpPr/>
          <p:nvPr/>
        </p:nvSpPr>
        <p:spPr>
          <a:xfrm>
            <a:off x="777240" y="2468880"/>
            <a:ext cx="3362858" cy="1280160"/>
          </a:xfrm>
          <a:prstGeom prst="rect">
            <a:avLst/>
          </a:prstGeom>
          <a:noFill/>
          <a:ln/>
        </p:spPr>
        <p:txBody>
          <a:bodyPr wrap="square" lIns="0" tIns="0" rIns="0" bIns="0" rtlCol="0" anchor="ctr"/>
          <a:lstStyle/>
          <a:p>
            <a:pPr algn="ctr" indent="0" marL="0">
              <a:buNone/>
            </a:pPr>
            <a:r>
              <a:rPr lang="en-US" sz="6000" b="1" dirty="0">
                <a:solidFill>
                  <a:srgbClr val="1D1D1F"/>
                </a:solidFill>
                <a:latin typeface="Arial" pitchFamily="34" charset="0"/>
                <a:ea typeface="Arial" pitchFamily="34" charset="-122"/>
                <a:cs typeface="Arial" pitchFamily="34" charset="-120"/>
              </a:rPr>
              <a:t>16.9%</a:t>
            </a:r>
            <a:endParaRPr lang="en-US" sz="6000" dirty="0"/>
          </a:p>
        </p:txBody>
      </p:sp>
      <p:sp>
        <p:nvSpPr>
          <p:cNvPr id="5" name="Text 3"/>
          <p:cNvSpPr/>
          <p:nvPr/>
        </p:nvSpPr>
        <p:spPr>
          <a:xfrm>
            <a:off x="777240" y="3749040"/>
            <a:ext cx="3362858" cy="457200"/>
          </a:xfrm>
          <a:prstGeom prst="rect">
            <a:avLst/>
          </a:prstGeom>
          <a:noFill/>
          <a:ln/>
        </p:spPr>
        <p:txBody>
          <a:bodyPr wrap="square" lIns="0" tIns="0" rIns="0" bIns="0" rtlCol="0" anchor="ctr"/>
          <a:lstStyle/>
          <a:p>
            <a:pPr algn="ctr" indent="0" marL="0">
              <a:buNone/>
            </a:pPr>
            <a:r>
              <a:rPr lang="en-US" sz="1600" dirty="0">
                <a:solidFill>
                  <a:srgbClr val="6E6E73"/>
                </a:solidFill>
                <a:latin typeface="Arial" pitchFamily="34" charset="0"/>
                <a:ea typeface="Arial" pitchFamily="34" charset="-122"/>
                <a:cs typeface="Arial" pitchFamily="34" charset="-120"/>
              </a:rPr>
              <a:t>year-one referral</a:t>
            </a:r>
            <a:endParaRPr lang="en-US" sz="1600" dirty="0"/>
          </a:p>
        </p:txBody>
      </p:sp>
      <p:sp>
        <p:nvSpPr>
          <p:cNvPr id="6" name="Text 4"/>
          <p:cNvSpPr/>
          <p:nvPr/>
        </p:nvSpPr>
        <p:spPr>
          <a:xfrm>
            <a:off x="4414418" y="2468880"/>
            <a:ext cx="3362858" cy="1280160"/>
          </a:xfrm>
          <a:prstGeom prst="rect">
            <a:avLst/>
          </a:prstGeom>
          <a:noFill/>
          <a:ln/>
        </p:spPr>
        <p:txBody>
          <a:bodyPr wrap="square" lIns="0" tIns="0" rIns="0" bIns="0" rtlCol="0" anchor="ctr"/>
          <a:lstStyle/>
          <a:p>
            <a:pPr algn="ctr" indent="0" marL="0">
              <a:buNone/>
            </a:pPr>
            <a:r>
              <a:rPr lang="en-US" sz="6000" b="1" dirty="0">
                <a:solidFill>
                  <a:srgbClr val="1D1D1F"/>
                </a:solidFill>
                <a:latin typeface="Arial" pitchFamily="34" charset="0"/>
                <a:ea typeface="Arial" pitchFamily="34" charset="-122"/>
                <a:cs typeface="Arial" pitchFamily="34" charset="-120"/>
              </a:rPr>
              <a:t>10%</a:t>
            </a:r>
            <a:endParaRPr lang="en-US" sz="6000" dirty="0"/>
          </a:p>
        </p:txBody>
      </p:sp>
      <p:sp>
        <p:nvSpPr>
          <p:cNvPr id="7" name="Text 5"/>
          <p:cNvSpPr/>
          <p:nvPr/>
        </p:nvSpPr>
        <p:spPr>
          <a:xfrm>
            <a:off x="4414418" y="3749040"/>
            <a:ext cx="3362858" cy="457200"/>
          </a:xfrm>
          <a:prstGeom prst="rect">
            <a:avLst/>
          </a:prstGeom>
          <a:noFill/>
          <a:ln/>
        </p:spPr>
        <p:txBody>
          <a:bodyPr wrap="square" lIns="0" tIns="0" rIns="0" bIns="0" rtlCol="0" anchor="ctr"/>
          <a:lstStyle/>
          <a:p>
            <a:pPr algn="ctr" indent="0" marL="0">
              <a:buNone/>
            </a:pPr>
            <a:r>
              <a:rPr lang="en-US" sz="1600" dirty="0">
                <a:solidFill>
                  <a:srgbClr val="6E6E73"/>
                </a:solidFill>
                <a:latin typeface="Arial" pitchFamily="34" charset="0"/>
                <a:ea typeface="Arial" pitchFamily="34" charset="-122"/>
                <a:cs typeface="Arial" pitchFamily="34" charset="-120"/>
              </a:rPr>
              <a:t>service trail</a:t>
            </a:r>
            <a:endParaRPr lang="en-US" sz="1600" dirty="0"/>
          </a:p>
        </p:txBody>
      </p:sp>
      <p:sp>
        <p:nvSpPr>
          <p:cNvPr id="8" name="Text 6"/>
          <p:cNvSpPr/>
          <p:nvPr/>
        </p:nvSpPr>
        <p:spPr>
          <a:xfrm>
            <a:off x="8051597" y="2468880"/>
            <a:ext cx="3362858" cy="1280160"/>
          </a:xfrm>
          <a:prstGeom prst="rect">
            <a:avLst/>
          </a:prstGeom>
          <a:noFill/>
          <a:ln/>
        </p:spPr>
        <p:txBody>
          <a:bodyPr wrap="square" lIns="0" tIns="0" rIns="0" bIns="0" rtlCol="0" anchor="ctr"/>
          <a:lstStyle/>
          <a:p>
            <a:pPr algn="ctr" indent="0" marL="0">
              <a:buNone/>
            </a:pPr>
            <a:r>
              <a:rPr lang="en-US" sz="6000" b="1" dirty="0">
                <a:solidFill>
                  <a:srgbClr val="1D1D1F"/>
                </a:solidFill>
                <a:latin typeface="Arial" pitchFamily="34" charset="0"/>
                <a:ea typeface="Arial" pitchFamily="34" charset="-122"/>
                <a:cs typeface="Arial" pitchFamily="34" charset="-120"/>
              </a:rPr>
              <a:t>90 days</a:t>
            </a:r>
            <a:endParaRPr lang="en-US" sz="6000" dirty="0"/>
          </a:p>
        </p:txBody>
      </p:sp>
      <p:sp>
        <p:nvSpPr>
          <p:cNvPr id="9" name="Text 7"/>
          <p:cNvSpPr/>
          <p:nvPr/>
        </p:nvSpPr>
        <p:spPr>
          <a:xfrm>
            <a:off x="8051597" y="3749040"/>
            <a:ext cx="3362858" cy="457200"/>
          </a:xfrm>
          <a:prstGeom prst="rect">
            <a:avLst/>
          </a:prstGeom>
          <a:noFill/>
          <a:ln/>
        </p:spPr>
        <p:txBody>
          <a:bodyPr wrap="square" lIns="0" tIns="0" rIns="0" bIns="0" rtlCol="0" anchor="ctr"/>
          <a:lstStyle/>
          <a:p>
            <a:pPr algn="ctr" indent="0" marL="0">
              <a:buNone/>
            </a:pPr>
            <a:r>
              <a:rPr lang="en-US" sz="1600" dirty="0">
                <a:solidFill>
                  <a:srgbClr val="6E6E73"/>
                </a:solidFill>
                <a:latin typeface="Arial" pitchFamily="34" charset="0"/>
                <a:ea typeface="Arial" pitchFamily="34" charset="-122"/>
                <a:cs typeface="Arial" pitchFamily="34" charset="-120"/>
              </a:rPr>
              <a:t>deal protection</a:t>
            </a:r>
            <a:endParaRPr lang="en-US" sz="1600" dirty="0"/>
          </a:p>
        </p:txBody>
      </p:sp>
      <p:sp>
        <p:nvSpPr>
          <p:cNvPr id="10" name="Text 8"/>
          <p:cNvSpPr/>
          <p:nvPr/>
        </p:nvSpPr>
        <p:spPr>
          <a:xfrm>
            <a:off x="777240" y="4937760"/>
            <a:ext cx="10637215" cy="548640"/>
          </a:xfrm>
          <a:prstGeom prst="rect">
            <a:avLst/>
          </a:prstGeom>
          <a:noFill/>
          <a:ln/>
        </p:spPr>
        <p:txBody>
          <a:bodyPr wrap="square" lIns="0" tIns="0" rIns="0" bIns="0" rtlCol="0" anchor="ctr"/>
          <a:lstStyle/>
          <a:p>
            <a:pPr algn="ctr" indent="0" marL="0">
              <a:lnSpc>
                <a:spcPct val="115000"/>
              </a:lnSpc>
              <a:buNone/>
            </a:pPr>
            <a:r>
              <a:rPr lang="en-US" sz="1300" i="1" dirty="0">
                <a:solidFill>
                  <a:srgbClr val="6E6E73"/>
                </a:solidFill>
                <a:latin typeface="Arial" pitchFamily="34" charset="0"/>
                <a:ea typeface="Arial" pitchFamily="34" charset="-122"/>
                <a:cs typeface="Arial" pitchFamily="34" charset="-120"/>
              </a:rPr>
              <a:t>Draft figures from the published partner motion. No channel conflict on registered deals. Final terms are set by a definitive agreement and counsel.</a:t>
            </a:r>
            <a:endParaRPr lang="en-US" sz="1300" dirty="0"/>
          </a:p>
        </p:txBody>
      </p:sp>
      <p:sp>
        <p:nvSpPr>
          <p:cNvPr id="11" name="Text 9"/>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12" name="Text 10"/>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D1D1F"/>
        </a:solidFill>
      </p:bgPr>
    </p:bg>
    <p:spTree>
      <p:nvGrpSpPr>
        <p:cNvPr id="1" name=""/>
        <p:cNvGrpSpPr/>
        <p:nvPr/>
      </p:nvGrpSpPr>
      <p:grpSpPr>
        <a:xfrm>
          <a:off x="0" y="0"/>
          <a:ext cx="0" cy="0"/>
          <a:chOff x="0" y="0"/>
          <a:chExt cx="0" cy="0"/>
        </a:xfrm>
      </p:grpSpPr>
      <p:sp>
        <p:nvSpPr>
          <p:cNvPr id="2" name="Text 0"/>
          <p:cNvSpPr/>
          <p:nvPr/>
        </p:nvSpPr>
        <p:spPr>
          <a:xfrm>
            <a:off x="777240" y="777240"/>
            <a:ext cx="5486400"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THE ASK</a:t>
            </a:r>
            <a:endParaRPr lang="en-US" sz="1200" dirty="0"/>
          </a:p>
        </p:txBody>
      </p:sp>
      <p:sp>
        <p:nvSpPr>
          <p:cNvPr id="3" name="Text 1"/>
          <p:cNvSpPr/>
          <p:nvPr/>
        </p:nvSpPr>
        <p:spPr>
          <a:xfrm>
            <a:off x="777240" y="1828800"/>
            <a:ext cx="10637215" cy="1280160"/>
          </a:xfrm>
          <a:prstGeom prst="rect">
            <a:avLst/>
          </a:prstGeom>
          <a:noFill/>
          <a:ln/>
        </p:spPr>
        <p:txBody>
          <a:bodyPr wrap="square" lIns="0" tIns="0" rIns="0" bIns="0" rtlCol="0" anchor="ctr"/>
          <a:lstStyle/>
          <a:p>
            <a:pPr indent="0" marL="0">
              <a:buNone/>
            </a:pPr>
            <a:r>
              <a:rPr lang="en-US" sz="4600" b="1" dirty="0">
                <a:solidFill>
                  <a:srgbClr val="FBFBFD"/>
                </a:solidFill>
                <a:latin typeface="Arial" pitchFamily="34" charset="0"/>
                <a:ea typeface="Arial" pitchFamily="34" charset="-122"/>
                <a:cs typeface="Arial" pitchFamily="34" charset="-120"/>
              </a:rPr>
              <a:t>A non-binding LOI to scope one pilot.</a:t>
            </a:r>
            <a:endParaRPr lang="en-US" sz="4600" dirty="0"/>
          </a:p>
        </p:txBody>
      </p:sp>
      <p:sp>
        <p:nvSpPr>
          <p:cNvPr id="4" name="Text 2"/>
          <p:cNvSpPr/>
          <p:nvPr/>
        </p:nvSpPr>
        <p:spPr>
          <a:xfrm>
            <a:off x="777240" y="3566160"/>
            <a:ext cx="10058400" cy="1828800"/>
          </a:xfrm>
          <a:prstGeom prst="rect">
            <a:avLst/>
          </a:prstGeom>
          <a:noFill/>
          <a:ln/>
        </p:spPr>
        <p:txBody>
          <a:bodyPr wrap="square" lIns="0" tIns="0" rIns="0" bIns="0" rtlCol="0" anchor="ctr"/>
          <a:lstStyle/>
          <a:p>
            <a:pPr marL="177800" indent="-177800">
              <a:lnSpc>
                <a:spcPct val="115000"/>
              </a:lnSpc>
              <a:spcAft>
                <a:spcPts val="1000"/>
              </a:spcAft>
              <a:buSzPct val="100000"/>
              <a:buChar char="•"/>
            </a:pPr>
            <a:r>
              <a:rPr lang="en-US" sz="1800" dirty="0">
                <a:solidFill>
                  <a:srgbClr val="C7C7CC"/>
                </a:solidFill>
                <a:latin typeface="Arial" pitchFamily="34" charset="0"/>
                <a:ea typeface="Arial" pitchFamily="34" charset="-122"/>
                <a:cs typeface="Arial" pitchFamily="34" charset="-120"/>
              </a:rPr>
              <a:t>One co-build plus co-sell pilot running the 🤫 Puppy One edge tier on Cloudflare Workers.</a:t>
            </a:r>
            <a:endParaRPr lang="en-US" sz="1800" dirty="0"/>
          </a:p>
          <a:p>
            <a:pPr marL="177800" indent="-177800">
              <a:lnSpc>
                <a:spcPct val="115000"/>
              </a:lnSpc>
              <a:spcAft>
                <a:spcPts val="1000"/>
              </a:spcAft>
              <a:buSzPct val="100000"/>
              <a:buChar char="•"/>
            </a:pPr>
            <a:r>
              <a:rPr lang="en-US" sz="1800" dirty="0">
                <a:solidFill>
                  <a:srgbClr val="C7C7CC"/>
                </a:solidFill>
                <a:latin typeface="Arial" pitchFamily="34" charset="0"/>
                <a:ea typeface="Arial" pitchFamily="34" charset="-122"/>
                <a:cs typeface="Arial" pitchFamily="34" charset="-120"/>
              </a:rPr>
              <a:t>Measured against real edge traffic and Workers consumption, not a vanity metric.</a:t>
            </a:r>
            <a:endParaRPr lang="en-US" sz="1800" dirty="0"/>
          </a:p>
          <a:p>
            <a:pPr marL="177800" indent="-177800">
              <a:lnSpc>
                <a:spcPct val="115000"/>
              </a:lnSpc>
              <a:buSzPct val="100000"/>
              <a:buChar char="•"/>
            </a:pPr>
            <a:r>
              <a:rPr lang="en-US" sz="1800" dirty="0">
                <a:solidFill>
                  <a:srgbClr val="C7C7CC"/>
                </a:solidFill>
                <a:latin typeface="Arial" pitchFamily="34" charset="0"/>
                <a:ea typeface="Arial" pitchFamily="34" charset="-122"/>
                <a:cs typeface="Arial" pitchFamily="34" charset="-120"/>
              </a:rPr>
              <a:t>Non-binding. No exclusivity. Papered by our counsel of record, McDermott Will &amp; Schulte.</a:t>
            </a:r>
            <a:endParaRPr lang="en-US" sz="1800" dirty="0"/>
          </a:p>
        </p:txBody>
      </p:sp>
      <p:sp>
        <p:nvSpPr>
          <p:cNvPr id="5" name="Text 3"/>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6" name="Text 4"/>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BFBFD"/>
        </a:solidFill>
      </p:bgPr>
    </p:bg>
    <p:spTree>
      <p:nvGrpSpPr>
        <p:cNvPr id="1" name=""/>
        <p:cNvGrpSpPr/>
        <p:nvPr/>
      </p:nvGrpSpPr>
      <p:grpSpPr>
        <a:xfrm>
          <a:off x="0" y="0"/>
          <a:ext cx="0" cy="0"/>
          <a:chOff x="0" y="0"/>
          <a:chExt cx="0" cy="0"/>
        </a:xfrm>
      </p:grpSpPr>
      <p:sp>
        <p:nvSpPr>
          <p:cNvPr id="2" name="Text 0"/>
          <p:cNvSpPr/>
          <p:nvPr/>
        </p:nvSpPr>
        <p:spPr>
          <a:xfrm>
            <a:off x="777240" y="548640"/>
            <a:ext cx="10637215" cy="274320"/>
          </a:xfrm>
          <a:prstGeom prst="rect">
            <a:avLst/>
          </a:prstGeom>
          <a:noFill/>
          <a:ln/>
        </p:spPr>
        <p:txBody>
          <a:bodyPr wrap="square" lIns="0" tIns="0" rIns="0" bIns="0" rtlCol="0" anchor="ctr"/>
          <a:lstStyle/>
          <a:p>
            <a:pPr indent="0" marL="0">
              <a:buNone/>
            </a:pPr>
            <a:r>
              <a:rPr lang="en-US" sz="1200" b="1" spc="300" kern="0" dirty="0">
                <a:solidFill>
                  <a:srgbClr val="6E6E73"/>
                </a:solidFill>
                <a:latin typeface="Arial" pitchFamily="34" charset="0"/>
                <a:ea typeface="Arial" pitchFamily="34" charset="-122"/>
                <a:cs typeface="Arial" pitchFamily="34" charset="-120"/>
              </a:rPr>
              <a:t>DISCLAIMER &amp; PROVENANCE</a:t>
            </a:r>
            <a:endParaRPr lang="en-US" sz="1200" dirty="0"/>
          </a:p>
        </p:txBody>
      </p:sp>
      <p:sp>
        <p:nvSpPr>
          <p:cNvPr id="3" name="Text 1"/>
          <p:cNvSpPr/>
          <p:nvPr/>
        </p:nvSpPr>
        <p:spPr>
          <a:xfrm>
            <a:off x="777240" y="1005840"/>
            <a:ext cx="10637215" cy="548640"/>
          </a:xfrm>
          <a:prstGeom prst="rect">
            <a:avLst/>
          </a:prstGeom>
          <a:noFill/>
          <a:ln/>
        </p:spPr>
        <p:txBody>
          <a:bodyPr wrap="square" lIns="0" tIns="0" rIns="0" bIns="0" rtlCol="0" anchor="ctr"/>
          <a:lstStyle/>
          <a:p>
            <a:pPr indent="0" marL="0">
              <a:buNone/>
            </a:pPr>
            <a:r>
              <a:rPr lang="en-US" sz="2600" b="1" dirty="0">
                <a:solidFill>
                  <a:srgbClr val="1D1D1F"/>
                </a:solidFill>
                <a:latin typeface="Arial" pitchFamily="34" charset="0"/>
                <a:ea typeface="Arial" pitchFamily="34" charset="-122"/>
                <a:cs typeface="Arial" pitchFamily="34" charset="-120"/>
              </a:rPr>
              <a:t>The honest fine print.</a:t>
            </a:r>
            <a:endParaRPr lang="en-US" sz="2600" dirty="0"/>
          </a:p>
        </p:txBody>
      </p:sp>
      <p:sp>
        <p:nvSpPr>
          <p:cNvPr id="4" name="Text 2"/>
          <p:cNvSpPr/>
          <p:nvPr/>
        </p:nvSpPr>
        <p:spPr>
          <a:xfrm>
            <a:off x="777240" y="1783080"/>
            <a:ext cx="10637215" cy="4023360"/>
          </a:xfrm>
          <a:prstGeom prst="rect">
            <a:avLst/>
          </a:prstGeom>
          <a:noFill/>
          <a:ln/>
        </p:spPr>
        <p:txBody>
          <a:bodyPr wrap="square" lIns="0" tIns="0" rIns="0" bIns="0" rtlCol="0" anchor="ctr"/>
          <a:lstStyle/>
          <a:p>
            <a:pPr indent="0" marL="0">
              <a:lnSpc>
                <a:spcPct val="122000"/>
              </a:lnSpc>
              <a:spcAft>
                <a:spcPts val="1000"/>
              </a:spcAft>
              <a:buNone/>
            </a:pPr>
            <a:r>
              <a:rPr lang="en-US" sz="1300" dirty="0">
                <a:solidFill>
                  <a:srgbClr val="6E6E73"/>
                </a:solidFill>
                <a:latin typeface="Arial" pitchFamily="34" charset="0"/>
                <a:ea typeface="Arial" pitchFamily="34" charset="-122"/>
                <a:cs typeface="Arial" pitchFamily="34" charset="-120"/>
              </a:rPr>
              <a:t>🤫 One is a product of Hushh Technologies Corporation, an independent company. Cloudflare is named solely to describe the platform on which One software runs and the ecosystem we are building toward. Hushh Technologies is not affiliated with, endorsed by, sponsored by, or partnered with Cloudflare.</a:t>
            </a:r>
            <a:endParaRPr lang="en-US" sz="1300" dirty="0"/>
          </a:p>
          <a:p>
            <a:pPr indent="0" marL="0">
              <a:lnSpc>
                <a:spcPct val="122000"/>
              </a:lnSpc>
              <a:spcAft>
                <a:spcPts val="1000"/>
              </a:spcAft>
              <a:buNone/>
            </a:pPr>
            <a:r>
              <a:rPr lang="en-US" sz="1300" dirty="0">
                <a:solidFill>
                  <a:srgbClr val="6E6E73"/>
                </a:solidFill>
                <a:latin typeface="Arial" pitchFamily="34" charset="0"/>
                <a:ea typeface="Arial" pitchFamily="34" charset="-122"/>
                <a:cs typeface="Arial" pitchFamily="34" charset="-120"/>
              </a:rPr>
              <a:t>Cloudflare figures ($639.8M revenue up 34%, hundreds of billions of agentic requests per month) are from Cloudflare Q1 2026 results reported May 2026. The node math is illustrative, not a forecast: a hypothetical attach of Puppy One edge deployments to Cloudflare, in units, excluding pricing, mix, and timing.</a:t>
            </a:r>
            <a:endParaRPr lang="en-US" sz="1300" dirty="0"/>
          </a:p>
          <a:p>
            <a:pPr indent="0" marL="0">
              <a:lnSpc>
                <a:spcPct val="122000"/>
              </a:lnSpc>
              <a:buNone/>
            </a:pPr>
            <a:r>
              <a:rPr lang="en-US" sz="1300" dirty="0">
                <a:solidFill>
                  <a:srgbClr val="6E6E73"/>
                </a:solidFill>
                <a:latin typeface="Arial" pitchFamily="34" charset="0"/>
                <a:ea typeface="Arial" pitchFamily="34" charset="-122"/>
                <a:cs typeface="Arial" pitchFamily="34" charset="-120"/>
              </a:rPr>
              <a:t>Hardware and infrastructure references follow Cloudflare and partner published specifications and are pending reconciliation against catalog.json. Partner economics are draft; final terms are confirmed only in a partner agreement. Built June 2026. This deck is a draft for internal and McDermott review, has not been approved by any partnerships team, and is not an offer.</a:t>
            </a:r>
            <a:endParaRPr lang="en-US" sz="1300" dirty="0"/>
          </a:p>
        </p:txBody>
      </p:sp>
      <p:sp>
        <p:nvSpPr>
          <p:cNvPr id="5" name="Text 3"/>
          <p:cNvSpPr/>
          <p:nvPr/>
        </p:nvSpPr>
        <p:spPr>
          <a:xfrm>
            <a:off x="777240" y="6400800"/>
            <a:ext cx="7315200" cy="274320"/>
          </a:xfrm>
          <a:prstGeom prst="rect">
            <a:avLst/>
          </a:prstGeom>
          <a:noFill/>
          <a:ln/>
        </p:spPr>
        <p:txBody>
          <a:bodyPr wrap="square" lIns="0" tIns="0" rIns="0" bIns="0" rtlCol="0" anchor="ctr"/>
          <a:lstStyle/>
          <a:p>
            <a:pPr indent="0" marL="0">
              <a:buNone/>
            </a:pPr>
            <a:r>
              <a:rPr lang="en-US" sz="900" dirty="0">
                <a:solidFill>
                  <a:srgbClr val="6E6E73"/>
                </a:solidFill>
                <a:latin typeface="Arial" pitchFamily="34" charset="0"/>
                <a:ea typeface="Arial" pitchFamily="34" charset="-122"/>
                <a:cs typeface="Arial" pitchFamily="34" charset="-120"/>
              </a:rPr>
              <a:t>Confidential draft for partner discussion. Not an offer.</a:t>
            </a:r>
            <a:endParaRPr lang="en-US" sz="900" dirty="0"/>
          </a:p>
        </p:txBody>
      </p:sp>
      <p:sp>
        <p:nvSpPr>
          <p:cNvPr id="6" name="Text 4"/>
          <p:cNvSpPr/>
          <p:nvPr/>
        </p:nvSpPr>
        <p:spPr>
          <a:xfrm>
            <a:off x="7756855" y="6400800"/>
            <a:ext cx="3657600" cy="274320"/>
          </a:xfrm>
          <a:prstGeom prst="rect">
            <a:avLst/>
          </a:prstGeom>
          <a:noFill/>
          <a:ln/>
        </p:spPr>
        <p:txBody>
          <a:bodyPr wrap="square" lIns="0" tIns="0" rIns="0" bIns="0" rtlCol="0" anchor="ctr"/>
          <a:lstStyle/>
          <a:p>
            <a:pPr algn="r" indent="0" marL="0">
              <a:buNone/>
            </a:pPr>
            <a:r>
              <a:rPr lang="en-US" sz="900" dirty="0">
                <a:solidFill>
                  <a:srgbClr val="6E6E73"/>
                </a:solidFill>
                <a:latin typeface="Arial" pitchFamily="34" charset="0"/>
                <a:ea typeface="Arial" pitchFamily="34" charset="-122"/>
                <a:cs typeface="Arial" pitchFamily="34" charset="-120"/>
              </a:rPr>
              <a:t>🤫 One  ·  Hushh Technologies</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One x Cloudflare - Beat Your Number (Draft)</dc:title>
  <dc:subject>PptxGenJS Presentation</dc:subject>
  <dc:creator>Hushh Technologies Corporation</dc:creator>
  <cp:lastModifiedBy>Hushh Technologies Corporation</cp:lastModifiedBy>
  <cp:revision>1</cp:revision>
  <dcterms:created xsi:type="dcterms:W3CDTF">2026-06-24T05:10:07Z</dcterms:created>
  <dcterms:modified xsi:type="dcterms:W3CDTF">2026-06-24T05:10:07Z</dcterms:modified>
</cp:coreProperties>
</file>