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4.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Partner-powered nodes</c:v>
                </c:pt>
              </c:strCache>
            </c:strRef>
          </c:tx>
          <c:spPr>
            <a:solidFill>
              <a:srgbClr val="C7C7CC"/>
            </a:solidFill>
            <a:effectLst/>
          </c:spPr>
          <c:invertIfNegative val="0"/>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dPt>
            <c:idx val="0"/>
            <c:invertIfNegative val="0"/>
            <c:bubble3D val="0"/>
            <c:spPr>
              <a:solidFill>
                <a:srgbClr val="C7C7CC"/>
              </a:solidFill>
              <a:effectLst/>
            </c:spPr>
          </c:dPt>
          <c:dPt>
            <c:idx val="1"/>
            <c:invertIfNegative val="0"/>
            <c:bubble3D val="0"/>
            <c:spPr>
              <a:solidFill>
                <a:srgbClr val="8E8E93"/>
              </a:solidFill>
              <a:effectLst/>
            </c:spPr>
          </c:dPt>
          <c:dPt>
            <c:idx val="2"/>
            <c:invertIfNegative val="0"/>
            <c:bubble3D val="0"/>
            <c:spPr>
              <a:solidFill>
                <a:srgbClr val="1D1D1F"/>
              </a:solidFill>
              <a:effectLst/>
            </c:spPr>
          </c:dPt>
          <c:cat>
            <c:multiLvlStrRef>
              <c:f>Sheet1!$A$2:$A$4</c:f>
              <c:multiLvlStrCache>
                <c:ptCount val="3"/>
                <c:lvl>
                  <c:pt idx="0">
                    <c:v>30% on AWS</c:v>
                  </c:pt>
                  <c:pt idx="1">
                    <c:v>50% on AWS</c:v>
                  </c:pt>
                  <c:pt idx="2">
                    <c:v>70% on AWS</c:v>
                  </c:pt>
                </c:lvl>
              </c:multiLvlStrCache>
            </c:multiLvlStrRef>
          </c:cat>
          <c:val>
            <c:numRef>
              <c:f>Sheet1!$B$2:$B$4</c:f>
              <c:numCache>
                <c:formatCode>General</c:formatCode>
                <c:ptCount val="3"/>
                <c:pt idx="0">
                  <c:v>300</c:v>
                </c:pt>
                <c:pt idx="1">
                  <c:v>500</c:v>
                </c:pt>
                <c:pt idx="2">
                  <c:v>700</c:v>
                </c:pt>
              </c:numCache>
            </c:numRef>
          </c:val>
        </c:ser>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E6E73"/>
                </a:solidFill>
                <a:latin typeface="Arial"/>
              </a:defRPr>
            </a:pPr>
            <a:endParaRPr lang="en-US"/>
          </a:p>
        </c:txPr>
        <c:crossAx val="2094734552"/>
        <c:crosses val="autoZero"/>
        <c:auto val="1"/>
        <c:lblAlgn val="ctr"/>
        <c:noMultiLvlLbl val="1"/>
      </c:catAx>
      <c:valAx>
        <c:axId val="2094734552"/>
        <c:scaling>
          <c:orientation val="minMax"/>
          <c:max val="800"/>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640080"/>
            <a:ext cx="4572000" cy="365760"/>
          </a:xfrm>
          <a:prstGeom prst="rect">
            <a:avLst/>
          </a:prstGeom>
          <a:noFill/>
          <a:ln/>
        </p:spPr>
        <p:txBody>
          <a:bodyPr wrap="square" lIns="0" tIns="0" rIns="0" bIns="0" rtlCol="0" anchor="ctr"/>
          <a:lstStyle/>
          <a:p>
            <a:pPr indent="0" marL="0">
              <a:buNone/>
            </a:pPr>
            <a:r>
              <a:rPr lang="en-US" sz="1600" b="1" dirty="0">
                <a:solidFill>
                  <a:srgbClr val="FBFBFD"/>
                </a:solidFill>
                <a:latin typeface="Arial" pitchFamily="34" charset="0"/>
                <a:ea typeface="Arial" pitchFamily="34" charset="-122"/>
                <a:cs typeface="Arial" pitchFamily="34" charset="-120"/>
              </a:rPr>
              <a:t>🤫 One</a:t>
            </a:r>
            <a:endParaRPr lang="en-US" sz="1600" dirty="0"/>
          </a:p>
        </p:txBody>
      </p:sp>
      <p:sp>
        <p:nvSpPr>
          <p:cNvPr id="3" name="Text 1"/>
          <p:cNvSpPr/>
          <p:nvPr/>
        </p:nvSpPr>
        <p:spPr>
          <a:xfrm>
            <a:off x="777240" y="2103120"/>
            <a:ext cx="10637215" cy="1280160"/>
          </a:xfrm>
          <a:prstGeom prst="rect">
            <a:avLst/>
          </a:prstGeom>
          <a:noFill/>
          <a:ln/>
        </p:spPr>
        <p:txBody>
          <a:bodyPr wrap="square" lIns="0" tIns="0" rIns="0" bIns="0" rtlCol="0" anchor="ctr"/>
          <a:lstStyle/>
          <a:p>
            <a:pPr indent="0" marL="0">
              <a:buNone/>
            </a:pPr>
            <a:r>
              <a:rPr lang="en-US" sz="6400" b="1" dirty="0">
                <a:solidFill>
                  <a:srgbClr val="FBFBFD"/>
                </a:solidFill>
                <a:latin typeface="Arial" pitchFamily="34" charset="0"/>
                <a:ea typeface="Arial" pitchFamily="34" charset="-122"/>
                <a:cs typeface="Arial" pitchFamily="34" charset="-120"/>
              </a:rPr>
              <a:t>One × AWS</a:t>
            </a:r>
            <a:endParaRPr lang="en-US" sz="6400" dirty="0"/>
          </a:p>
        </p:txBody>
      </p:sp>
      <p:sp>
        <p:nvSpPr>
          <p:cNvPr id="4" name="Text 2"/>
          <p:cNvSpPr/>
          <p:nvPr/>
        </p:nvSpPr>
        <p:spPr>
          <a:xfrm>
            <a:off x="777240" y="3429000"/>
            <a:ext cx="10058400" cy="640080"/>
          </a:xfrm>
          <a:prstGeom prst="rect">
            <a:avLst/>
          </a:prstGeom>
          <a:noFill/>
          <a:ln/>
        </p:spPr>
        <p:txBody>
          <a:bodyPr wrap="square" lIns="0" tIns="0" rIns="0" bIns="0" rtlCol="0" anchor="ctr"/>
          <a:lstStyle/>
          <a:p>
            <a:pPr indent="0" marL="0">
              <a:buNone/>
            </a:pPr>
            <a:r>
              <a:rPr lang="en-US" sz="2400" dirty="0">
                <a:solidFill>
                  <a:srgbClr val="C7C7CC"/>
                </a:solidFill>
                <a:latin typeface="Arial" pitchFamily="34" charset="0"/>
                <a:ea typeface="Arial" pitchFamily="34" charset="-122"/>
                <a:cs typeface="Arial" pitchFamily="34" charset="-120"/>
              </a:rPr>
              <a:t>How One helps your team beat its number.</a:t>
            </a:r>
            <a:endParaRPr lang="en-US" sz="2400" dirty="0"/>
          </a:p>
        </p:txBody>
      </p:sp>
      <p:sp>
        <p:nvSpPr>
          <p:cNvPr id="5" name="Text 3"/>
          <p:cNvSpPr/>
          <p:nvPr/>
        </p:nvSpPr>
        <p:spPr>
          <a:xfrm>
            <a:off x="777240" y="4069080"/>
            <a:ext cx="10058400" cy="457200"/>
          </a:xfrm>
          <a:prstGeom prst="rect">
            <a:avLst/>
          </a:prstGeom>
          <a:noFill/>
          <a:ln/>
        </p:spPr>
        <p:txBody>
          <a:bodyPr wrap="square" lIns="0" tIns="0" rIns="0" bIns="0" rtlCol="0" anchor="ctr"/>
          <a:lstStyle/>
          <a:p>
            <a:pPr indent="0" marL="0">
              <a:buNone/>
            </a:pPr>
            <a:r>
              <a:rPr lang="en-US" sz="1600" dirty="0">
                <a:solidFill>
                  <a:srgbClr val="6E6E73"/>
                </a:solidFill>
                <a:latin typeface="Arial" pitchFamily="34" charset="0"/>
                <a:ea typeface="Arial" pitchFamily="34" charset="-122"/>
                <a:cs typeface="Arial" pitchFamily="34" charset="-120"/>
              </a:rPr>
              <a:t>Built backwards from AWS consumption, the AI backlog, and the per-person agentic demand it still lacks.</a:t>
            </a:r>
            <a:endParaRPr lang="en-US" sz="1600" dirty="0"/>
          </a:p>
        </p:txBody>
      </p:sp>
      <p:sp>
        <p:nvSpPr>
          <p:cNvPr id="6" name="Text 4"/>
          <p:cNvSpPr/>
          <p:nvPr/>
        </p:nvSpPr>
        <p:spPr>
          <a:xfrm>
            <a:off x="777240" y="5806440"/>
            <a:ext cx="10058400" cy="640080"/>
          </a:xfrm>
          <a:prstGeom prst="rect">
            <a:avLst/>
          </a:prstGeom>
          <a:noFill/>
          <a:ln/>
        </p:spPr>
        <p:txBody>
          <a:bodyPr wrap="square" lIns="0" tIns="0" rIns="0" bIns="0" rtlCol="0" anchor="ctr"/>
          <a:lstStyle/>
          <a:p>
            <a:pPr indent="0" marL="0">
              <a:lnSpc>
                <a:spcPct val="120000"/>
              </a:lnSpc>
              <a:buNone/>
            </a:pPr>
            <a:r>
              <a:rPr lang="en-US" sz="1100" dirty="0">
                <a:solidFill>
                  <a:srgbClr val="6E6E73"/>
                </a:solidFill>
                <a:latin typeface="Arial" pitchFamily="34" charset="0"/>
                <a:ea typeface="Arial" pitchFamily="34" charset="-122"/>
                <a:cs typeface="Arial" pitchFamily="34" charset="-120"/>
              </a:rPr>
              <a:t>Confidential. Draft for partner discussion. Not an offer. Not approved by any partnerships team.</a:t>
            </a:r>
            <a:endParaRPr lang="en-US" sz="1100" dirty="0"/>
          </a:p>
          <a:p>
            <a:pPr indent="0" marL="0">
              <a:lnSpc>
                <a:spcPct val="120000"/>
              </a:lnSpc>
              <a:buNone/>
            </a:pPr>
            <a:r>
              <a:rPr lang="en-US" sz="1100" dirty="0">
                <a:solidFill>
                  <a:srgbClr val="6E6E73"/>
                </a:solidFill>
                <a:latin typeface="Arial" pitchFamily="34" charset="0"/>
                <a:ea typeface="Arial" pitchFamily="34" charset="-122"/>
                <a:cs typeface="Arial" pitchFamily="34" charset="-120"/>
              </a:rPr>
              <a:t>Hushh Technologies Corporation  ·  June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PROPOSED ECONOMICS (DRAFT)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Aligned, and confirmed only in a partner agreement.</a:t>
            </a:r>
            <a:endParaRPr lang="en-US" sz="3000" dirty="0"/>
          </a:p>
        </p:txBody>
      </p:sp>
      <p:sp>
        <p:nvSpPr>
          <p:cNvPr id="4" name="Text 2"/>
          <p:cNvSpPr/>
          <p:nvPr/>
        </p:nvSpPr>
        <p:spPr>
          <a:xfrm>
            <a:off x="777240"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16.9%</a:t>
            </a:r>
            <a:endParaRPr lang="en-US" sz="6000" dirty="0"/>
          </a:p>
        </p:txBody>
      </p:sp>
      <p:sp>
        <p:nvSpPr>
          <p:cNvPr id="5" name="Text 3"/>
          <p:cNvSpPr/>
          <p:nvPr/>
        </p:nvSpPr>
        <p:spPr>
          <a:xfrm>
            <a:off x="777240"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year-one referral</a:t>
            </a:r>
            <a:endParaRPr lang="en-US" sz="1600" dirty="0"/>
          </a:p>
        </p:txBody>
      </p:sp>
      <p:sp>
        <p:nvSpPr>
          <p:cNvPr id="6" name="Text 4"/>
          <p:cNvSpPr/>
          <p:nvPr/>
        </p:nvSpPr>
        <p:spPr>
          <a:xfrm>
            <a:off x="4414418"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10%</a:t>
            </a:r>
            <a:endParaRPr lang="en-US" sz="6000" dirty="0"/>
          </a:p>
        </p:txBody>
      </p:sp>
      <p:sp>
        <p:nvSpPr>
          <p:cNvPr id="7" name="Text 5"/>
          <p:cNvSpPr/>
          <p:nvPr/>
        </p:nvSpPr>
        <p:spPr>
          <a:xfrm>
            <a:off x="4414418"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service trail</a:t>
            </a:r>
            <a:endParaRPr lang="en-US" sz="1600" dirty="0"/>
          </a:p>
        </p:txBody>
      </p:sp>
      <p:sp>
        <p:nvSpPr>
          <p:cNvPr id="8" name="Text 6"/>
          <p:cNvSpPr/>
          <p:nvPr/>
        </p:nvSpPr>
        <p:spPr>
          <a:xfrm>
            <a:off x="8051597"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90 days</a:t>
            </a:r>
            <a:endParaRPr lang="en-US" sz="6000" dirty="0"/>
          </a:p>
        </p:txBody>
      </p:sp>
      <p:sp>
        <p:nvSpPr>
          <p:cNvPr id="9" name="Text 7"/>
          <p:cNvSpPr/>
          <p:nvPr/>
        </p:nvSpPr>
        <p:spPr>
          <a:xfrm>
            <a:off x="8051597"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deal protection</a:t>
            </a:r>
            <a:endParaRPr lang="en-US" sz="1600" dirty="0"/>
          </a:p>
        </p:txBody>
      </p:sp>
      <p:sp>
        <p:nvSpPr>
          <p:cNvPr id="10" name="Text 8"/>
          <p:cNvSpPr/>
          <p:nvPr/>
        </p:nvSpPr>
        <p:spPr>
          <a:xfrm>
            <a:off x="777240" y="4937760"/>
            <a:ext cx="10637215" cy="548640"/>
          </a:xfrm>
          <a:prstGeom prst="rect">
            <a:avLst/>
          </a:prstGeom>
          <a:noFill/>
          <a:ln/>
        </p:spPr>
        <p:txBody>
          <a:bodyPr wrap="square" lIns="0" tIns="0" rIns="0" bIns="0" rtlCol="0" anchor="ctr"/>
          <a:lstStyle/>
          <a:p>
            <a:pPr algn="ctr" indent="0" marL="0">
              <a:lnSpc>
                <a:spcPct val="115000"/>
              </a:lnSpc>
              <a:buNone/>
            </a:pPr>
            <a:r>
              <a:rPr lang="en-US" sz="1300" i="1" dirty="0">
                <a:solidFill>
                  <a:srgbClr val="6E6E73"/>
                </a:solidFill>
                <a:latin typeface="Arial" pitchFamily="34" charset="0"/>
                <a:ea typeface="Arial" pitchFamily="34" charset="-122"/>
                <a:cs typeface="Arial" pitchFamily="34" charset="-120"/>
              </a:rPr>
              <a:t>Draft figures from the published partner motion. No channel conflict on registered deals. Final terms are set by a definitive agreement and counsel.</a:t>
            </a:r>
            <a:endParaRPr lang="en-US" sz="1300" dirty="0"/>
          </a:p>
        </p:txBody>
      </p:sp>
      <p:sp>
        <p:nvSpPr>
          <p:cNvPr id="11" name="Text 9"/>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2" name="Text 10"/>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777240"/>
            <a:ext cx="5486400"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ASK</a:t>
            </a:r>
            <a:endParaRPr lang="en-US" sz="1200" dirty="0"/>
          </a:p>
        </p:txBody>
      </p:sp>
      <p:sp>
        <p:nvSpPr>
          <p:cNvPr id="3" name="Text 1"/>
          <p:cNvSpPr/>
          <p:nvPr/>
        </p:nvSpPr>
        <p:spPr>
          <a:xfrm>
            <a:off x="777240" y="1828800"/>
            <a:ext cx="10637215" cy="1280160"/>
          </a:xfrm>
          <a:prstGeom prst="rect">
            <a:avLst/>
          </a:prstGeom>
          <a:noFill/>
          <a:ln/>
        </p:spPr>
        <p:txBody>
          <a:bodyPr wrap="square" lIns="0" tIns="0" rIns="0" bIns="0" rtlCol="0" anchor="ctr"/>
          <a:lstStyle/>
          <a:p>
            <a:pPr indent="0" marL="0">
              <a:buNone/>
            </a:pPr>
            <a:r>
              <a:rPr lang="en-US" sz="4600" b="1" dirty="0">
                <a:solidFill>
                  <a:srgbClr val="FBFBFD"/>
                </a:solidFill>
                <a:latin typeface="Arial" pitchFamily="34" charset="0"/>
                <a:ea typeface="Arial" pitchFamily="34" charset="-122"/>
                <a:cs typeface="Arial" pitchFamily="34" charset="-120"/>
              </a:rPr>
              <a:t>A non-binding LOI to scope one pilot.</a:t>
            </a:r>
            <a:endParaRPr lang="en-US" sz="4600" dirty="0"/>
          </a:p>
        </p:txBody>
      </p:sp>
      <p:sp>
        <p:nvSpPr>
          <p:cNvPr id="4" name="Text 2"/>
          <p:cNvSpPr/>
          <p:nvPr/>
        </p:nvSpPr>
        <p:spPr>
          <a:xfrm>
            <a:off x="777240" y="3566160"/>
            <a:ext cx="10058400" cy="1828800"/>
          </a:xfrm>
          <a:prstGeom prst="rect">
            <a:avLst/>
          </a:prstGeom>
          <a:noFill/>
          <a:ln/>
        </p:spPr>
        <p:txBody>
          <a:bodyPr wrap="square" lIns="0" tIns="0" rIns="0" bIns="0" rtlCol="0" anchor="ctr"/>
          <a:lstStyle/>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One co-build plus co-sell pilot running the 🤫 Puppy One burst tier on AWS.</a:t>
            </a:r>
            <a:endParaRPr lang="en-US" sz="1800" dirty="0"/>
          </a:p>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Measured against real consumption and backlog conversion, not a vanity metric.</a:t>
            </a:r>
            <a:endParaRPr lang="en-US" sz="1800" dirty="0"/>
          </a:p>
          <a:p>
            <a:pPr marL="177800" indent="-177800">
              <a:lnSpc>
                <a:spcPct val="115000"/>
              </a:lnSpc>
              <a:buSzPct val="100000"/>
              <a:buChar char="•"/>
            </a:pPr>
            <a:r>
              <a:rPr lang="en-US" sz="1800" dirty="0">
                <a:solidFill>
                  <a:srgbClr val="C7C7CC"/>
                </a:solidFill>
                <a:latin typeface="Arial" pitchFamily="34" charset="0"/>
                <a:ea typeface="Arial" pitchFamily="34" charset="-122"/>
                <a:cs typeface="Arial" pitchFamily="34" charset="-120"/>
              </a:rPr>
              <a:t>Non-binding. No exclusivity. Papered by our counsel of record, McDermott Will &amp; Schulte.</a:t>
            </a:r>
            <a:endParaRPr lang="en-US" sz="18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DISCLAIMER &amp; PROVENANCE</a:t>
            </a:r>
            <a:endParaRPr lang="en-US" sz="1200" dirty="0"/>
          </a:p>
        </p:txBody>
      </p:sp>
      <p:sp>
        <p:nvSpPr>
          <p:cNvPr id="3" name="Text 1"/>
          <p:cNvSpPr/>
          <p:nvPr/>
        </p:nvSpPr>
        <p:spPr>
          <a:xfrm>
            <a:off x="777240" y="1005840"/>
            <a:ext cx="10637215" cy="548640"/>
          </a:xfrm>
          <a:prstGeom prst="rect">
            <a:avLst/>
          </a:prstGeom>
          <a:noFill/>
          <a:ln/>
        </p:spPr>
        <p:txBody>
          <a:bodyPr wrap="square" lIns="0" tIns="0" rIns="0" bIns="0" rtlCol="0" anchor="ctr"/>
          <a:lstStyle/>
          <a:p>
            <a:pPr indent="0" marL="0">
              <a:buNone/>
            </a:pPr>
            <a:r>
              <a:rPr lang="en-US" sz="2600" b="1" dirty="0">
                <a:solidFill>
                  <a:srgbClr val="1D1D1F"/>
                </a:solidFill>
                <a:latin typeface="Arial" pitchFamily="34" charset="0"/>
                <a:ea typeface="Arial" pitchFamily="34" charset="-122"/>
                <a:cs typeface="Arial" pitchFamily="34" charset="-120"/>
              </a:rPr>
              <a:t>The honest fine print.</a:t>
            </a:r>
            <a:endParaRPr lang="en-US" sz="2600" dirty="0"/>
          </a:p>
        </p:txBody>
      </p:sp>
      <p:sp>
        <p:nvSpPr>
          <p:cNvPr id="4" name="Text 2"/>
          <p:cNvSpPr/>
          <p:nvPr/>
        </p:nvSpPr>
        <p:spPr>
          <a:xfrm>
            <a:off x="777240" y="1783080"/>
            <a:ext cx="10637215" cy="4023360"/>
          </a:xfrm>
          <a:prstGeom prst="rect">
            <a:avLst/>
          </a:prstGeom>
          <a:noFill/>
          <a:ln/>
        </p:spPr>
        <p:txBody>
          <a:bodyPr wrap="square" lIns="0" tIns="0" rIns="0" bIns="0" rtlCol="0" anchor="ctr"/>
          <a:lstStyle/>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 One is a product of Hushh Technologies Corporation, an independent company. AWS and Amazon is named solely to describe the platform on which One software runs and the ecosystem we are building toward. Hushh Technologies is not affiliated with, endorsed by, sponsored by, or partnered with AWS and Amazon.</a:t>
            </a:r>
            <a:endParaRPr lang="en-US" sz="1300" dirty="0"/>
          </a:p>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AWS figures ($37.6B revenue up 28%, $150B run rate, $364B backlog) are from Amazon Q1 2026 results reported April 2026. The node math is illustrative, not a forecast: a hypothetical attach of Puppy One burst deployments to AWS, in units, excluding pricing, mix, and timing.</a:t>
            </a:r>
            <a:endParaRPr lang="en-US" sz="1300" dirty="0"/>
          </a:p>
          <a:p>
            <a:pPr indent="0" marL="0">
              <a:lnSpc>
                <a:spcPct val="122000"/>
              </a:lnSpc>
              <a:buNone/>
            </a:pPr>
            <a:r>
              <a:rPr lang="en-US" sz="1300" dirty="0">
                <a:solidFill>
                  <a:srgbClr val="6E6E73"/>
                </a:solidFill>
                <a:latin typeface="Arial" pitchFamily="34" charset="0"/>
                <a:ea typeface="Arial" pitchFamily="34" charset="-122"/>
                <a:cs typeface="Arial" pitchFamily="34" charset="-120"/>
              </a:rPr>
              <a:t>Hardware and infrastructure references follow AWS and partner published specifications and are pending reconciliation against catalog.json. Partner economics are draft; final terms are confirmed only in a partner agreement. Built June 2026. This deck is a draft for internal and McDermott review, has not been approved by any partnerships team, and is not an offer.</a:t>
            </a:r>
            <a:endParaRPr lang="en-US" sz="13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LENS</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We built this backwards from your number.</a:t>
            </a:r>
            <a:endParaRPr lang="en-US" sz="3400" dirty="0"/>
          </a:p>
        </p:txBody>
      </p:sp>
      <p:sp>
        <p:nvSpPr>
          <p:cNvPr id="4" name="Shape 2"/>
          <p:cNvSpPr/>
          <p:nvPr/>
        </p:nvSpPr>
        <p:spPr>
          <a:xfrm>
            <a:off x="777240"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Consumption</a:t>
            </a:r>
            <a:endParaRPr lang="en-US" sz="2000" dirty="0"/>
          </a:p>
        </p:txBody>
      </p:sp>
      <p:sp>
        <p:nvSpPr>
          <p:cNvPr id="6" name="Text 4"/>
          <p:cNvSpPr/>
          <p:nvPr/>
        </p:nvSpPr>
        <p:spPr>
          <a:xfrm>
            <a:off x="1069848"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AWS revenue, growing at its fastest in fifteen quarters.</a:t>
            </a:r>
            <a:endParaRPr lang="en-US" sz="1400" dirty="0"/>
          </a:p>
        </p:txBody>
      </p:sp>
      <p:sp>
        <p:nvSpPr>
          <p:cNvPr id="7" name="Shape 5"/>
          <p:cNvSpPr/>
          <p:nvPr/>
        </p:nvSpPr>
        <p:spPr>
          <a:xfrm>
            <a:off x="4414418"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AI run rate</a:t>
            </a:r>
            <a:endParaRPr lang="en-US" sz="2000" dirty="0"/>
          </a:p>
        </p:txBody>
      </p:sp>
      <p:sp>
        <p:nvSpPr>
          <p:cNvPr id="9" name="Text 7"/>
          <p:cNvSpPr/>
          <p:nvPr/>
        </p:nvSpPr>
        <p:spPr>
          <a:xfrm>
            <a:off x="4707026"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Bedrock, Trainium, and Graviton, the AI engine.</a:t>
            </a:r>
            <a:endParaRPr lang="en-US" sz="1400" dirty="0"/>
          </a:p>
        </p:txBody>
      </p:sp>
      <p:sp>
        <p:nvSpPr>
          <p:cNvPr id="10" name="Shape 8"/>
          <p:cNvSpPr/>
          <p:nvPr/>
        </p:nvSpPr>
        <p:spPr>
          <a:xfrm>
            <a:off x="8051597"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Backlog conversion</a:t>
            </a:r>
            <a:endParaRPr lang="en-US" sz="2000" dirty="0"/>
          </a:p>
        </p:txBody>
      </p:sp>
      <p:sp>
        <p:nvSpPr>
          <p:cNvPr id="12" name="Text 10"/>
          <p:cNvSpPr/>
          <p:nvPr/>
        </p:nvSpPr>
        <p:spPr>
          <a:xfrm>
            <a:off x="8344205"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 vast contracted backlog that needs durable, diverse demand.</a:t>
            </a:r>
            <a:endParaRPr lang="en-US" sz="1400" dirty="0"/>
          </a:p>
        </p:txBody>
      </p:sp>
      <p:sp>
        <p:nvSpPr>
          <p:cNvPr id="13" name="Text 11"/>
          <p:cNvSpPr/>
          <p:nvPr/>
        </p:nvSpPr>
        <p:spPr>
          <a:xfrm>
            <a:off x="777240" y="5486400"/>
            <a:ext cx="10637215" cy="365760"/>
          </a:xfrm>
          <a:prstGeom prst="rect">
            <a:avLst/>
          </a:prstGeom>
          <a:noFill/>
          <a:ln/>
        </p:spPr>
        <p:txBody>
          <a:bodyPr wrap="square" lIns="0" tIns="0" rIns="0" bIns="0" rtlCol="0" anchor="ctr"/>
          <a:lstStyle/>
          <a:p>
            <a:pPr indent="0" marL="0">
              <a:buNone/>
            </a:pPr>
            <a:r>
              <a:rPr lang="en-US" sz="1300" i="1" dirty="0">
                <a:solidFill>
                  <a:srgbClr val="6E6E73"/>
                </a:solidFill>
                <a:latin typeface="Arial" pitchFamily="34" charset="0"/>
                <a:ea typeface="Arial" pitchFamily="34" charset="-122"/>
                <a:cs typeface="Arial" pitchFamily="34" charset="-120"/>
              </a:rPr>
              <a:t>Agent One is built to fill all three. Here is how, and what we propose to do together.</a:t>
            </a:r>
            <a:endParaRPr lang="en-US" sz="1300" dirty="0"/>
          </a:p>
        </p:txBody>
      </p:sp>
      <p:sp>
        <p:nvSpPr>
          <p:cNvPr id="14" name="Text 12"/>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5" name="Text 13"/>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DEMAND YOU ARE SCALING</a:t>
            </a:r>
            <a:endParaRPr lang="en-US" sz="1200" dirty="0"/>
          </a:p>
        </p:txBody>
      </p:sp>
      <p:sp>
        <p:nvSpPr>
          <p:cNvPr id="3" name="Text 1"/>
          <p:cNvSpPr/>
          <p:nvPr/>
        </p:nvSpPr>
        <p:spPr>
          <a:xfrm>
            <a:off x="777240" y="1417320"/>
            <a:ext cx="4937760" cy="1828800"/>
          </a:xfrm>
          <a:prstGeom prst="rect">
            <a:avLst/>
          </a:prstGeom>
          <a:noFill/>
          <a:ln/>
        </p:spPr>
        <p:txBody>
          <a:bodyPr wrap="square" lIns="0" tIns="0" rIns="0" bIns="0" rtlCol="0" anchor="ctr"/>
          <a:lstStyle/>
          <a:p>
            <a:pPr algn="l" indent="0" marL="0">
              <a:buNone/>
            </a:pPr>
            <a:r>
              <a:rPr lang="en-US" sz="12000" b="1" dirty="0">
                <a:solidFill>
                  <a:srgbClr val="1D1D1F"/>
                </a:solidFill>
                <a:latin typeface="Arial" pitchFamily="34" charset="0"/>
                <a:ea typeface="Arial" pitchFamily="34" charset="-122"/>
                <a:cs typeface="Arial" pitchFamily="34" charset="-120"/>
              </a:rPr>
              <a:t>$38B</a:t>
            </a:r>
            <a:endParaRPr lang="en-US" sz="12000" dirty="0"/>
          </a:p>
        </p:txBody>
      </p:sp>
      <p:sp>
        <p:nvSpPr>
          <p:cNvPr id="4" name="Text 2"/>
          <p:cNvSpPr/>
          <p:nvPr/>
        </p:nvSpPr>
        <p:spPr>
          <a:xfrm>
            <a:off x="868680" y="3291840"/>
            <a:ext cx="5212080" cy="914400"/>
          </a:xfrm>
          <a:prstGeom prst="rect">
            <a:avLst/>
          </a:prstGeom>
          <a:noFill/>
          <a:ln/>
        </p:spPr>
        <p:txBody>
          <a:bodyPr wrap="square" lIns="0" tIns="0" rIns="0" bIns="0" rtlCol="0" anchor="ctr"/>
          <a:lstStyle/>
          <a:p>
            <a:pPr indent="0" marL="0">
              <a:lnSpc>
                <a:spcPct val="115000"/>
              </a:lnSpc>
              <a:buNone/>
            </a:pPr>
            <a:r>
              <a:rPr lang="en-US" sz="1800" dirty="0">
                <a:solidFill>
                  <a:srgbClr val="6E6E73"/>
                </a:solidFill>
                <a:latin typeface="Arial" pitchFamily="34" charset="0"/>
                <a:ea typeface="Arial" pitchFamily="34" charset="-122"/>
                <a:cs typeface="Arial" pitchFamily="34" charset="-120"/>
              </a:rPr>
              <a:t>AWS revenue in a single quarter, up 28%.</a:t>
            </a:r>
            <a:endParaRPr lang="en-US" sz="1800" dirty="0"/>
          </a:p>
          <a:p>
            <a:pPr indent="0" marL="0">
              <a:lnSpc>
                <a:spcPct val="115000"/>
              </a:lnSpc>
              <a:buNone/>
            </a:pPr>
            <a:r>
              <a:rPr lang="en-US" sz="1800" dirty="0">
                <a:solidFill>
                  <a:srgbClr val="6E6E73"/>
                </a:solidFill>
                <a:latin typeface="Arial" pitchFamily="34" charset="0"/>
                <a:ea typeface="Arial" pitchFamily="34" charset="-122"/>
                <a:cs typeface="Arial" pitchFamily="34" charset="-120"/>
              </a:rPr>
              <a:t>A $150B annual run rate, your fastest in 15 quarters.</a:t>
            </a:r>
            <a:endParaRPr lang="en-US" sz="1800" dirty="0"/>
          </a:p>
        </p:txBody>
      </p:sp>
      <p:sp>
        <p:nvSpPr>
          <p:cNvPr id="5" name="Text 3"/>
          <p:cNvSpPr/>
          <p:nvPr/>
        </p:nvSpPr>
        <p:spPr>
          <a:xfrm>
            <a:off x="6309360" y="155448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$364B</a:t>
            </a:r>
            <a:endParaRPr lang="en-US" sz="2400" dirty="0"/>
          </a:p>
        </p:txBody>
      </p:sp>
      <p:sp>
        <p:nvSpPr>
          <p:cNvPr id="6" name="Text 4"/>
          <p:cNvSpPr/>
          <p:nvPr/>
        </p:nvSpPr>
        <p:spPr>
          <a:xfrm>
            <a:off x="6309360" y="205740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backlog. Per-person agentic demand helps convert it into durable consumption.</a:t>
            </a:r>
            <a:endParaRPr lang="en-US" sz="1350" dirty="0"/>
          </a:p>
        </p:txBody>
      </p:sp>
      <p:sp>
        <p:nvSpPr>
          <p:cNvPr id="7" name="Text 5"/>
          <p:cNvSpPr/>
          <p:nvPr/>
        </p:nvSpPr>
        <p:spPr>
          <a:xfrm>
            <a:off x="6309360" y="288036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Bedrock</a:t>
            </a:r>
            <a:endParaRPr lang="en-US" sz="2400" dirty="0"/>
          </a:p>
        </p:txBody>
      </p:sp>
      <p:sp>
        <p:nvSpPr>
          <p:cNvPr id="8" name="Text 6"/>
          <p:cNvSpPr/>
          <p:nvPr/>
        </p:nvSpPr>
        <p:spPr>
          <a:xfrm>
            <a:off x="6309360" y="338328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model-agnostic by design, with most of the Fortune 100. Agent One keeps the person model-agnostic too.</a:t>
            </a:r>
            <a:endParaRPr lang="en-US" sz="1350" dirty="0"/>
          </a:p>
        </p:txBody>
      </p:sp>
      <p:sp>
        <p:nvSpPr>
          <p:cNvPr id="9" name="Text 7"/>
          <p:cNvSpPr/>
          <p:nvPr/>
        </p:nvSpPr>
        <p:spPr>
          <a:xfrm>
            <a:off x="6309360" y="420624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Trainium and Graviton</a:t>
            </a:r>
            <a:endParaRPr lang="en-US" sz="2400" dirty="0"/>
          </a:p>
        </p:txBody>
      </p:sp>
      <p:sp>
        <p:nvSpPr>
          <p:cNvPr id="10" name="Text 8"/>
          <p:cNvSpPr/>
          <p:nvPr/>
        </p:nvSpPr>
        <p:spPr>
          <a:xfrm>
            <a:off x="6309360" y="470916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your silicon advantage. Agent One's burst tier rides it.</a:t>
            </a:r>
            <a:endParaRPr lang="en-US" sz="1350" dirty="0"/>
          </a:p>
        </p:txBody>
      </p:sp>
      <p:sp>
        <p:nvSpPr>
          <p:cNvPr id="11" name="Text 9"/>
          <p:cNvSpPr/>
          <p:nvPr/>
        </p:nvSpPr>
        <p:spPr>
          <a:xfrm>
            <a:off x="777240" y="5989320"/>
            <a:ext cx="10637215" cy="27432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Source: Amazon Q1 2026 results and AWS earnings call (reported April 2026).</a:t>
            </a:r>
            <a:endParaRPr lang="en-US" sz="950" dirty="0"/>
          </a:p>
        </p:txBody>
      </p:sp>
      <p:sp>
        <p:nvSpPr>
          <p:cNvPr id="12" name="Text 10"/>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3" name="Text 11"/>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GAP IN THE NUMBER</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Enterprise demand is huge. The per-person agentic layer is missing.</a:t>
            </a:r>
            <a:endParaRPr lang="en-US" sz="3200" dirty="0"/>
          </a:p>
        </p:txBody>
      </p:sp>
      <p:sp>
        <p:nvSpPr>
          <p:cNvPr id="4" name="Shape 2"/>
          <p:cNvSpPr/>
          <p:nvPr/>
        </p:nvSpPr>
        <p:spPr>
          <a:xfrm>
            <a:off x="777240" y="2779776"/>
            <a:ext cx="164592" cy="164592"/>
          </a:xfrm>
          <a:prstGeom prst="ellipse">
            <a:avLst/>
          </a:prstGeom>
          <a:solidFill>
            <a:srgbClr val="1D1D1F"/>
          </a:solidFill>
          <a:ln/>
        </p:spPr>
      </p:sp>
      <p:sp>
        <p:nvSpPr>
          <p:cNvPr id="5" name="Text 3"/>
          <p:cNvSpPr/>
          <p:nvPr/>
        </p:nvSpPr>
        <p:spPr>
          <a:xfrm>
            <a:off x="1188720" y="2743200"/>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Demand is enterprise</a:t>
            </a:r>
            <a:endParaRPr lang="en-US" sz="1600" dirty="0"/>
          </a:p>
        </p:txBody>
      </p:sp>
      <p:sp>
        <p:nvSpPr>
          <p:cNvPr id="6" name="Text 4"/>
          <p:cNvSpPr/>
          <p:nvPr/>
        </p:nvSpPr>
        <p:spPr>
          <a:xfrm>
            <a:off x="6080760" y="2743200"/>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Your AI run rate is enterprise and lab. There is no consent-clean, consumer-owned agentic workload that scales per person. Agent One is that layer.</a:t>
            </a:r>
            <a:endParaRPr lang="en-US" sz="1350" dirty="0"/>
          </a:p>
        </p:txBody>
      </p:sp>
      <p:sp>
        <p:nvSpPr>
          <p:cNvPr id="7" name="Shape 5"/>
          <p:cNvSpPr/>
          <p:nvPr/>
        </p:nvSpPr>
        <p:spPr>
          <a:xfrm>
            <a:off x="777240" y="3858768"/>
            <a:ext cx="164592" cy="164592"/>
          </a:xfrm>
          <a:prstGeom prst="ellipse">
            <a:avLst/>
          </a:prstGeom>
          <a:solidFill>
            <a:srgbClr val="1D1D1F"/>
          </a:solidFill>
          <a:ln/>
        </p:spPr>
      </p:sp>
      <p:sp>
        <p:nvSpPr>
          <p:cNvPr id="8" name="Text 6"/>
          <p:cNvSpPr/>
          <p:nvPr/>
        </p:nvSpPr>
        <p:spPr>
          <a:xfrm>
            <a:off x="1188720" y="3822192"/>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Burst, not custody</a:t>
            </a:r>
            <a:endParaRPr lang="en-US" sz="1600" dirty="0"/>
          </a:p>
        </p:txBody>
      </p:sp>
      <p:sp>
        <p:nvSpPr>
          <p:cNvPr id="9" name="Text 7"/>
          <p:cNvSpPr/>
          <p:nvPr/>
        </p:nvSpPr>
        <p:spPr>
          <a:xfrm>
            <a:off x="6080760" y="3822192"/>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Consumers will not hand you their data. Agent One bursts to AWS without giving up ownership, governed and ephemeral.</a:t>
            </a:r>
            <a:endParaRPr lang="en-US" sz="1350" dirty="0"/>
          </a:p>
        </p:txBody>
      </p:sp>
      <p:sp>
        <p:nvSpPr>
          <p:cNvPr id="10" name="Shape 8"/>
          <p:cNvSpPr/>
          <p:nvPr/>
        </p:nvSpPr>
        <p:spPr>
          <a:xfrm>
            <a:off x="777240" y="4937760"/>
            <a:ext cx="164592" cy="164592"/>
          </a:xfrm>
          <a:prstGeom prst="ellipse">
            <a:avLst/>
          </a:prstGeom>
          <a:solidFill>
            <a:srgbClr val="1D1D1F"/>
          </a:solidFill>
          <a:ln/>
        </p:spPr>
      </p:sp>
      <p:sp>
        <p:nvSpPr>
          <p:cNvPr id="11" name="Text 9"/>
          <p:cNvSpPr/>
          <p:nvPr/>
        </p:nvSpPr>
        <p:spPr>
          <a:xfrm>
            <a:off x="1188720" y="4901184"/>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Backlog needs breadth</a:t>
            </a:r>
            <a:endParaRPr lang="en-US" sz="1600" dirty="0"/>
          </a:p>
        </p:txBody>
      </p:sp>
      <p:sp>
        <p:nvSpPr>
          <p:cNvPr id="12" name="Text 10"/>
          <p:cNvSpPr/>
          <p:nvPr/>
        </p:nvSpPr>
        <p:spPr>
          <a:xfrm>
            <a:off x="6080760" y="4901184"/>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A backlog this large wants diverse, durable demand. Millions of owned agents diversify it.</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ONE ADDS</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A consent-clean, per-person agentic workload that bursts to AWS.</a:t>
            </a:r>
            <a:endParaRPr lang="en-US" sz="3200" dirty="0"/>
          </a:p>
        </p:txBody>
      </p:sp>
      <p:sp>
        <p:nvSpPr>
          <p:cNvPr id="4" name="Shape 2"/>
          <p:cNvSpPr/>
          <p:nvPr/>
        </p:nvSpPr>
        <p:spPr>
          <a:xfrm>
            <a:off x="777240"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Fills the burst tier</a:t>
            </a:r>
            <a:endParaRPr lang="en-US" sz="1800" dirty="0"/>
          </a:p>
        </p:txBody>
      </p:sp>
      <p:sp>
        <p:nvSpPr>
          <p:cNvPr id="6" name="Text 4"/>
          <p:cNvSpPr/>
          <p:nvPr/>
        </p:nvSpPr>
        <p:spPr>
          <a:xfrm>
            <a:off x="1069848"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defaults on-device, then bursts to AWS only when needed. Governed demand you can serve.</a:t>
            </a:r>
            <a:endParaRPr lang="en-US" sz="1350" dirty="0"/>
          </a:p>
        </p:txBody>
      </p:sp>
      <p:sp>
        <p:nvSpPr>
          <p:cNvPr id="7" name="Shape 5"/>
          <p:cNvSpPr/>
          <p:nvPr/>
        </p:nvSpPr>
        <p:spPr>
          <a:xfrm>
            <a:off x="4414418"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Model-agnostic on Bedrock</a:t>
            </a:r>
            <a:endParaRPr lang="en-US" sz="1800" dirty="0"/>
          </a:p>
        </p:txBody>
      </p:sp>
      <p:sp>
        <p:nvSpPr>
          <p:cNvPr id="9" name="Text 7"/>
          <p:cNvSpPr/>
          <p:nvPr/>
        </p:nvSpPr>
        <p:spPr>
          <a:xfrm>
            <a:off x="4707026"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stays model-agnostic. Bedrock is a natural home for its cloud inference.</a:t>
            </a:r>
            <a:endParaRPr lang="en-US" sz="1350" dirty="0"/>
          </a:p>
        </p:txBody>
      </p:sp>
      <p:sp>
        <p:nvSpPr>
          <p:cNvPr id="10" name="Shape 8"/>
          <p:cNvSpPr/>
          <p:nvPr/>
        </p:nvSpPr>
        <p:spPr>
          <a:xfrm>
            <a:off x="8051597"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Owned, so it scales</a:t>
            </a:r>
            <a:endParaRPr lang="en-US" sz="1800" dirty="0"/>
          </a:p>
        </p:txBody>
      </p:sp>
      <p:sp>
        <p:nvSpPr>
          <p:cNvPr id="12" name="Text 10"/>
          <p:cNvSpPr/>
          <p:nvPr/>
        </p:nvSpPr>
        <p:spPr>
          <a:xfrm>
            <a:off x="8344205"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Because the person owns the data, they will actually use it, and that usage compounds on AWS.</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ILLUSTRATIVE MATH</a:t>
            </a:r>
            <a:endParaRPr lang="en-US" sz="1200" dirty="0"/>
          </a:p>
        </p:txBody>
      </p:sp>
      <p:sp>
        <p:nvSpPr>
          <p:cNvPr id="3" name="Text 1"/>
          <p:cNvSpPr/>
          <p:nvPr/>
        </p:nvSpPr>
        <p:spPr>
          <a:xfrm>
            <a:off x="777240" y="1051560"/>
            <a:ext cx="7315200" cy="822960"/>
          </a:xfrm>
          <a:prstGeom prst="rect">
            <a:avLst/>
          </a:prstGeom>
          <a:noFill/>
          <a:ln/>
        </p:spPr>
        <p:txBody>
          <a:bodyPr wrap="square" lIns="0" tIns="0" rIns="0" bIns="0" rtlCol="0" anchor="ctr"/>
          <a:lstStyle/>
          <a:p>
            <a:pPr indent="0" marL="0">
              <a:lnSpc>
                <a:spcPct val="100000"/>
              </a:lnSpc>
              <a:buNone/>
            </a:pPr>
            <a:r>
              <a:rPr lang="en-US" sz="2800" b="1" dirty="0">
                <a:solidFill>
                  <a:srgbClr val="1D1D1F"/>
                </a:solidFill>
                <a:latin typeface="Arial" pitchFamily="34" charset="0"/>
                <a:ea typeface="Arial" pitchFamily="34" charset="-122"/>
                <a:cs typeface="Arial" pitchFamily="34" charset="-120"/>
              </a:rPr>
              <a:t>AWS-served nodes, per 1,000 Puppy One burst deployments.</a:t>
            </a:r>
            <a:endParaRPr lang="en-US" sz="2800" dirty="0"/>
          </a:p>
        </p:txBody>
      </p:sp>
      <p:sp>
        <p:nvSpPr>
          <p:cNvPr id="4" name="Shape 2"/>
          <p:cNvSpPr/>
          <p:nvPr/>
        </p:nvSpPr>
        <p:spPr>
          <a:xfrm>
            <a:off x="9128455" y="502920"/>
            <a:ext cx="2286000" cy="411480"/>
          </a:xfrm>
          <a:prstGeom prst="roundRect">
            <a:avLst>
              <a:gd name="adj" fmla="val 13333"/>
            </a:avLst>
          </a:prstGeom>
          <a:solidFill>
            <a:srgbClr val="1D1D1F"/>
          </a:solidFill>
          <a:ln/>
        </p:spPr>
      </p:sp>
      <p:sp>
        <p:nvSpPr>
          <p:cNvPr id="5" name="Text 3"/>
          <p:cNvSpPr/>
          <p:nvPr/>
        </p:nvSpPr>
        <p:spPr>
          <a:xfrm>
            <a:off x="9128455" y="502920"/>
            <a:ext cx="2286000" cy="411480"/>
          </a:xfrm>
          <a:prstGeom prst="rect">
            <a:avLst/>
          </a:prstGeom>
          <a:noFill/>
          <a:ln/>
        </p:spPr>
        <p:txBody>
          <a:bodyPr wrap="square" lIns="0" tIns="0" rIns="0" bIns="0" rtlCol="0" anchor="ctr"/>
          <a:lstStyle/>
          <a:p>
            <a:pPr algn="ctr" indent="0" marL="0">
              <a:buNone/>
            </a:pPr>
            <a:r>
              <a:rPr lang="en-US" sz="1200" b="1" spc="200" kern="0" dirty="0">
                <a:solidFill>
                  <a:srgbClr val="FBFBFD"/>
                </a:solidFill>
                <a:latin typeface="Arial" pitchFamily="34" charset="0"/>
                <a:ea typeface="Arial" pitchFamily="34" charset="-122"/>
                <a:cs typeface="Arial" pitchFamily="34" charset="-120"/>
              </a:rPr>
              <a:t>ILLUSTRATIVE</a:t>
            </a:r>
            <a:endParaRPr lang="en-US" sz="1200" dirty="0"/>
          </a:p>
        </p:txBody>
      </p:sp>
      <p:graphicFrame>
        <p:nvGraphicFramePr>
          <p:cNvPr id="6" name="Chart 0" descr=""/>
          <p:cNvGraphicFramePr/>
          <p:nvPr/>
        </p:nvGraphicFramePr>
        <p:xfrm>
          <a:off x="777240" y="2148840"/>
          <a:ext cx="6766560" cy="3337560"/>
        </p:xfrm>
        <a:graphic xmlns:a="http://schemas.openxmlformats.org/drawingml/2006/main">
          <a:graphicData uri="http://schemas.openxmlformats.org/drawingml/2006/chart">
            <c:chart xmlns:c="http://schemas.openxmlformats.org/drawingml/2006/chart" r:id="rId1"/>
          </a:graphicData>
        </a:graphic>
      </p:graphicFrame>
      <p:sp>
        <p:nvSpPr>
          <p:cNvPr id="7" name="Text 4"/>
          <p:cNvSpPr/>
          <p:nvPr/>
        </p:nvSpPr>
        <p:spPr>
          <a:xfrm>
            <a:off x="7863840" y="2377440"/>
            <a:ext cx="3550615" cy="2743200"/>
          </a:xfrm>
          <a:prstGeom prst="rect">
            <a:avLst/>
          </a:prstGeom>
          <a:noFill/>
          <a:ln/>
        </p:spPr>
        <p:txBody>
          <a:bodyPr wrap="square" lIns="0" tIns="0" rIns="0" bIns="0" rtlCol="0" anchor="ctr"/>
          <a:lstStyle/>
          <a:p>
            <a:pPr indent="0" marL="0">
              <a:lnSpc>
                <a:spcPct val="125000"/>
              </a:lnSpc>
              <a:spcAft>
                <a:spcPts val="600"/>
              </a:spcAft>
              <a:buNone/>
            </a:pPr>
            <a:r>
              <a:rPr lang="en-US" sz="1300" b="1" dirty="0">
                <a:solidFill>
                  <a:srgbClr val="6E6E73"/>
                </a:solidFill>
                <a:latin typeface="Arial" pitchFamily="34" charset="0"/>
                <a:ea typeface="Arial" pitchFamily="34" charset="-122"/>
                <a:cs typeface="Arial" pitchFamily="34" charset="-120"/>
              </a:rPr>
              <a:t>Model only, not a forecast.</a:t>
            </a:r>
            <a:endParaRPr lang="en-US" sz="1300" dirty="0"/>
          </a:p>
          <a:p>
            <a:pPr indent="0" marL="0">
              <a:lnSpc>
                <a:spcPct val="125000"/>
              </a:lnSpc>
              <a:buNone/>
            </a:pPr>
            <a:r>
              <a:rPr lang="en-US" sz="1300" dirty="0">
                <a:solidFill>
                  <a:srgbClr val="6E6E73"/>
                </a:solidFill>
                <a:latin typeface="Arial" pitchFamily="34" charset="0"/>
                <a:ea typeface="Arial" pitchFamily="34" charset="-122"/>
                <a:cs typeface="Arial" pitchFamily="34" charset="-120"/>
              </a:rPr>
              <a:t>Hypothetical share of 🤫 Puppy One edge and burst deployments running on AWS Trainium and Graviton infrastructure. Units, not revenue. Excludes pricing, mix, and timing. Final terms set by a partner agreement.</a:t>
            </a:r>
            <a:endParaRPr lang="en-US" sz="1300" dirty="0"/>
          </a:p>
        </p:txBody>
      </p:sp>
      <p:sp>
        <p:nvSpPr>
          <p:cNvPr id="8" name="Text 5"/>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9" name="Text 6"/>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WE PROPOSE TO DO TOGETHER</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Buy. Build. Sell. Equally.</a:t>
            </a:r>
            <a:endParaRPr lang="en-US" sz="3400" dirty="0"/>
          </a:p>
        </p:txBody>
      </p:sp>
      <p:sp>
        <p:nvSpPr>
          <p:cNvPr id="4" name="Shape 2"/>
          <p:cNvSpPr/>
          <p:nvPr/>
        </p:nvSpPr>
        <p:spPr>
          <a:xfrm>
            <a:off x="777240" y="2331720"/>
            <a:ext cx="3362858" cy="3108960"/>
          </a:xfrm>
          <a:prstGeom prst="roundRect">
            <a:avLst>
              <a:gd name="adj" fmla="val 2353"/>
            </a:avLst>
          </a:prstGeom>
          <a:solidFill>
            <a:srgbClr val="FBFBFD"/>
          </a:solidFill>
          <a:ln w="12700">
            <a:solidFill>
              <a:srgbClr val="D2D2D7"/>
            </a:solidFill>
            <a:prstDash val="solid"/>
          </a:ln>
        </p:spPr>
      </p:sp>
      <p:sp>
        <p:nvSpPr>
          <p:cNvPr id="5" name="Text 3"/>
          <p:cNvSpPr/>
          <p:nvPr/>
        </p:nvSpPr>
        <p:spPr>
          <a:xfrm>
            <a:off x="1097280"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Buy</a:t>
            </a:r>
            <a:endParaRPr lang="en-US" sz="2400" dirty="0"/>
          </a:p>
        </p:txBody>
      </p:sp>
      <p:sp>
        <p:nvSpPr>
          <p:cNvPr id="6" name="Text 4"/>
          <p:cNvSpPr/>
          <p:nvPr/>
        </p:nvSpPr>
        <p:spPr>
          <a:xfrm>
            <a:off x="1097280"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Certify AWS, with Trainium and Graviton, as the governed cloud-burst tier for 🤫 Puppy One.</a:t>
            </a:r>
            <a:endParaRPr lang="en-US" sz="1400" dirty="0"/>
          </a:p>
        </p:txBody>
      </p:sp>
      <p:sp>
        <p:nvSpPr>
          <p:cNvPr id="7" name="Shape 5"/>
          <p:cNvSpPr/>
          <p:nvPr/>
        </p:nvSpPr>
        <p:spPr>
          <a:xfrm>
            <a:off x="4414418" y="2331720"/>
            <a:ext cx="3362858" cy="3108960"/>
          </a:xfrm>
          <a:prstGeom prst="roundRect">
            <a:avLst>
              <a:gd name="adj" fmla="val 2353"/>
            </a:avLst>
          </a:prstGeom>
          <a:solidFill>
            <a:srgbClr val="FBFBFD"/>
          </a:solidFill>
          <a:ln w="12700">
            <a:solidFill>
              <a:srgbClr val="D2D2D7"/>
            </a:solidFill>
            <a:prstDash val="solid"/>
          </a:ln>
        </p:spPr>
      </p:sp>
      <p:sp>
        <p:nvSpPr>
          <p:cNvPr id="8" name="Text 6"/>
          <p:cNvSpPr/>
          <p:nvPr/>
        </p:nvSpPr>
        <p:spPr>
          <a:xfrm>
            <a:off x="4734458"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Build</a:t>
            </a:r>
            <a:endParaRPr lang="en-US" sz="2400" dirty="0"/>
          </a:p>
        </p:txBody>
      </p:sp>
      <p:sp>
        <p:nvSpPr>
          <p:cNvPr id="9" name="Text 7"/>
          <p:cNvSpPr/>
          <p:nvPr/>
        </p:nvSpPr>
        <p:spPr>
          <a:xfrm>
            <a:off x="4734458"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Agent One's cloud-burst tier runs on AWS, model-agnostic via Bedrock, with PCHP consent receipts wrapping every transaction.</a:t>
            </a:r>
            <a:endParaRPr lang="en-US" sz="1400" dirty="0"/>
          </a:p>
        </p:txBody>
      </p:sp>
      <p:sp>
        <p:nvSpPr>
          <p:cNvPr id="10" name="Shape 8"/>
          <p:cNvSpPr/>
          <p:nvPr/>
        </p:nvSpPr>
        <p:spPr>
          <a:xfrm>
            <a:off x="8051597" y="2331720"/>
            <a:ext cx="3362858" cy="3108960"/>
          </a:xfrm>
          <a:prstGeom prst="roundRect">
            <a:avLst>
              <a:gd name="adj" fmla="val 2353"/>
            </a:avLst>
          </a:prstGeom>
          <a:solidFill>
            <a:srgbClr val="FBFBFD"/>
          </a:solidFill>
          <a:ln w="12700">
            <a:solidFill>
              <a:srgbClr val="D2D2D7"/>
            </a:solidFill>
            <a:prstDash val="solid"/>
          </a:ln>
        </p:spPr>
      </p:sp>
      <p:sp>
        <p:nvSpPr>
          <p:cNvPr id="11" name="Text 9"/>
          <p:cNvSpPr/>
          <p:nvPr/>
        </p:nvSpPr>
        <p:spPr>
          <a:xfrm>
            <a:off x="8371637"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Sell</a:t>
            </a:r>
            <a:endParaRPr lang="en-US" sz="2400" dirty="0"/>
          </a:p>
        </p:txBody>
      </p:sp>
      <p:sp>
        <p:nvSpPr>
          <p:cNvPr id="12" name="Text 10"/>
          <p:cNvSpPr/>
          <p:nvPr/>
        </p:nvSpPr>
        <p:spPr>
          <a:xfrm>
            <a:off x="8371637"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Agent One creates per-person agentic demand that converts backlog into durable, diverse consumption, mapped to your AI run-rate targets.</a:t>
            </a:r>
            <a:endParaRPr lang="en-US" sz="14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BRIDGE WE BUILD BEST</a:t>
            </a:r>
            <a:endParaRPr lang="en-US" sz="1200" dirty="0"/>
          </a:p>
        </p:txBody>
      </p:sp>
      <p:sp>
        <p:nvSpPr>
          <p:cNvPr id="3" name="Text 1"/>
          <p:cNvSpPr/>
          <p:nvPr/>
        </p:nvSpPr>
        <p:spPr>
          <a:xfrm>
            <a:off x="777240" y="1005840"/>
            <a:ext cx="10637215" cy="1097280"/>
          </a:xfrm>
          <a:prstGeom prst="rect">
            <a:avLst/>
          </a:prstGeom>
          <a:noFill/>
          <a:ln/>
        </p:spPr>
        <p:txBody>
          <a:bodyPr wrap="square" lIns="0" tIns="0" rIns="0" bIns="0" rtlCol="0" anchor="ctr"/>
          <a:lstStyle/>
          <a:p>
            <a:pPr indent="0" marL="0">
              <a:lnSpc>
                <a:spcPct val="105000"/>
              </a:lnSpc>
              <a:buNone/>
            </a:pPr>
            <a:r>
              <a:rPr lang="en-US" sz="2700" b="1" dirty="0">
                <a:solidFill>
                  <a:srgbClr val="1D1D1F"/>
                </a:solidFill>
                <a:latin typeface="Arial" pitchFamily="34" charset="0"/>
                <a:ea typeface="Arial" pitchFamily="34" charset="-122"/>
                <a:cs typeface="Arial" pitchFamily="34" charset="-120"/>
              </a:rPr>
              <a:t>On-device to edge to cloud. You are the governed cloud end.</a:t>
            </a:r>
            <a:endParaRPr lang="en-US" sz="2700" dirty="0"/>
          </a:p>
        </p:txBody>
      </p:sp>
      <p:sp>
        <p:nvSpPr>
          <p:cNvPr id="4" name="Shape 2"/>
          <p:cNvSpPr/>
          <p:nvPr/>
        </p:nvSpPr>
        <p:spPr>
          <a:xfrm>
            <a:off x="56372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83804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On-device</a:t>
            </a:r>
            <a:endParaRPr lang="en-US" sz="2000" dirty="0"/>
          </a:p>
        </p:txBody>
      </p:sp>
      <p:sp>
        <p:nvSpPr>
          <p:cNvPr id="6" name="Text 4"/>
          <p:cNvSpPr/>
          <p:nvPr/>
        </p:nvSpPr>
        <p:spPr>
          <a:xfrm>
            <a:off x="83804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The agent and small models run on the owner's phone and laptop. Free to you, the trust anchor.</a:t>
            </a:r>
            <a:endParaRPr lang="en-US" sz="1200" dirty="0"/>
          </a:p>
        </p:txBody>
      </p:sp>
      <p:sp>
        <p:nvSpPr>
          <p:cNvPr id="7" name="Text 5"/>
          <p:cNvSpPr/>
          <p:nvPr/>
        </p:nvSpPr>
        <p:spPr>
          <a:xfrm>
            <a:off x="394700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8" name="Shape 6"/>
          <p:cNvSpPr/>
          <p:nvPr/>
        </p:nvSpPr>
        <p:spPr>
          <a:xfrm>
            <a:off x="440420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467852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Edge</a:t>
            </a:r>
            <a:endParaRPr lang="en-US" sz="2000" dirty="0"/>
          </a:p>
        </p:txBody>
      </p:sp>
      <p:sp>
        <p:nvSpPr>
          <p:cNvPr id="10" name="Text 8"/>
          <p:cNvSpPr/>
          <p:nvPr/>
        </p:nvSpPr>
        <p:spPr>
          <a:xfrm>
            <a:off x="467852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Owned nearby compute for bigger jobs, inside the owner's trust boundary.</a:t>
            </a:r>
            <a:endParaRPr lang="en-US" sz="1200" dirty="0"/>
          </a:p>
        </p:txBody>
      </p:sp>
      <p:sp>
        <p:nvSpPr>
          <p:cNvPr id="11" name="Text 9"/>
          <p:cNvSpPr/>
          <p:nvPr/>
        </p:nvSpPr>
        <p:spPr>
          <a:xfrm>
            <a:off x="778748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12" name="Shape 10"/>
          <p:cNvSpPr/>
          <p:nvPr/>
        </p:nvSpPr>
        <p:spPr>
          <a:xfrm>
            <a:off x="8244688" y="2788920"/>
            <a:ext cx="3383280" cy="1828800"/>
          </a:xfrm>
          <a:prstGeom prst="roundRect">
            <a:avLst>
              <a:gd name="adj" fmla="val 4000"/>
            </a:avLst>
          </a:prstGeom>
          <a:solidFill>
            <a:srgbClr val="1D1D1F"/>
          </a:solidFill>
          <a:ln/>
          <a:effectLst>
            <a:outerShdw sx="100000" sy="100000" kx="0" ky="0" algn="bl" rotWithShape="0" blurRad="114300" dist="38100" dir="5400000">
              <a:srgbClr val="000000">
                <a:alpha val="8000"/>
              </a:srgbClr>
            </a:outerShdw>
          </a:effectLst>
        </p:spPr>
      </p:sp>
      <p:sp>
        <p:nvSpPr>
          <p:cNvPr id="13" name="Text 11"/>
          <p:cNvSpPr/>
          <p:nvPr/>
        </p:nvSpPr>
        <p:spPr>
          <a:xfrm>
            <a:off x="8519008" y="3044952"/>
            <a:ext cx="2834640" cy="457200"/>
          </a:xfrm>
          <a:prstGeom prst="rect">
            <a:avLst/>
          </a:prstGeom>
          <a:noFill/>
          <a:ln/>
        </p:spPr>
        <p:txBody>
          <a:bodyPr wrap="square" lIns="0" tIns="0" rIns="0" bIns="0" rtlCol="0" anchor="ctr"/>
          <a:lstStyle/>
          <a:p>
            <a:pPr indent="0" marL="0">
              <a:buNone/>
            </a:pPr>
            <a:r>
              <a:rPr lang="en-US" sz="2000" b="1" dirty="0">
                <a:solidFill>
                  <a:srgbClr val="FBFBFD"/>
                </a:solidFill>
                <a:latin typeface="Arial" pitchFamily="34" charset="0"/>
                <a:ea typeface="Arial" pitchFamily="34" charset="-122"/>
                <a:cs typeface="Arial" pitchFamily="34" charset="-120"/>
              </a:rPr>
              <a:t>Cloud burst</a:t>
            </a:r>
            <a:endParaRPr lang="en-US" sz="2000" dirty="0"/>
          </a:p>
        </p:txBody>
      </p:sp>
      <p:sp>
        <p:nvSpPr>
          <p:cNvPr id="14" name="Text 12"/>
          <p:cNvSpPr/>
          <p:nvPr/>
        </p:nvSpPr>
        <p:spPr>
          <a:xfrm>
            <a:off x="851900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C7C7CC"/>
                </a:solidFill>
                <a:latin typeface="Arial" pitchFamily="34" charset="0"/>
                <a:ea typeface="Arial" pitchFamily="34" charset="-122"/>
                <a:cs typeface="Arial" pitchFamily="34" charset="-120"/>
              </a:rPr>
              <a:t>AWS, with Trainium and Graviton, governed and ephemeral, only when local hits its limit. Zero custody.</a:t>
            </a:r>
            <a:endParaRPr lang="en-US" sz="1200" dirty="0"/>
          </a:p>
        </p:txBody>
      </p:sp>
      <p:sp>
        <p:nvSpPr>
          <p:cNvPr id="15" name="Text 13"/>
          <p:cNvSpPr/>
          <p:nvPr/>
        </p:nvSpPr>
        <p:spPr>
          <a:xfrm>
            <a:off x="777240" y="4983480"/>
            <a:ext cx="10637215" cy="731520"/>
          </a:xfrm>
          <a:prstGeom prst="rect">
            <a:avLst/>
          </a:prstGeom>
          <a:noFill/>
          <a:ln/>
        </p:spPr>
        <p:txBody>
          <a:bodyPr wrap="square" lIns="0" tIns="0" rIns="0" bIns="0" rtlCol="0" anchor="ctr"/>
          <a:lstStyle/>
          <a:p>
            <a:pPr algn="ctr" indent="0" marL="0">
              <a:lnSpc>
                <a:spcPct val="120000"/>
              </a:lnSpc>
              <a:buNone/>
            </a:pPr>
            <a:r>
              <a:rPr lang="en-US" sz="1500" dirty="0">
                <a:solidFill>
                  <a:srgbClr val="6E6E73"/>
                </a:solidFill>
                <a:latin typeface="Arial" pitchFamily="34" charset="0"/>
                <a:ea typeface="Arial" pitchFamily="34" charset="-122"/>
                <a:cs typeface="Arial" pitchFamily="34" charset="-120"/>
              </a:rPr>
              <a:t>Agent One keeps the owner in control. AWS powers the burst. Per-person agentic demand becomes durable, governed consumption.</a:t>
            </a:r>
            <a:endParaRPr lang="en-US" sz="1500" dirty="0"/>
          </a:p>
        </p:txBody>
      </p:sp>
      <p:sp>
        <p:nvSpPr>
          <p:cNvPr id="16" name="Text 14"/>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7" name="Text 15"/>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ON AWS</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2800" b="1" dirty="0">
                <a:solidFill>
                  <a:srgbClr val="1D1D1F"/>
                </a:solidFill>
                <a:latin typeface="Arial" pitchFamily="34" charset="0"/>
                <a:ea typeface="Arial" pitchFamily="34" charset="-122"/>
                <a:cs typeface="Arial" pitchFamily="34" charset="-120"/>
              </a:rPr>
              <a:t>The governed burst tier, on your silicon advantage.</a:t>
            </a:r>
            <a:endParaRPr lang="en-US" sz="2800" dirty="0"/>
          </a:p>
        </p:txBody>
      </p:sp>
      <p:sp>
        <p:nvSpPr>
          <p:cNvPr id="4" name="Shape 2"/>
          <p:cNvSpPr/>
          <p:nvPr/>
        </p:nvSpPr>
        <p:spPr>
          <a:xfrm>
            <a:off x="777240"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143000"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Agent One on AWS</a:t>
            </a:r>
            <a:endParaRPr lang="en-US" sz="2100" dirty="0"/>
          </a:p>
        </p:txBody>
      </p:sp>
      <p:sp>
        <p:nvSpPr>
          <p:cNvPr id="6" name="Text 4"/>
          <p:cNvSpPr/>
          <p:nvPr/>
        </p:nvSpPr>
        <p:spPr>
          <a:xfrm>
            <a:off x="1143000"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Burst · Trainium and Graviton</a:t>
            </a:r>
            <a:endParaRPr lang="en-US" sz="1250" dirty="0"/>
          </a:p>
        </p:txBody>
      </p:sp>
      <p:sp>
        <p:nvSpPr>
          <p:cNvPr id="7" name="Text 5"/>
          <p:cNvSpPr/>
          <p:nvPr/>
        </p:nvSpPr>
        <p:spPr>
          <a:xfrm>
            <a:off x="1143000"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Governed, ephemeral cloud-burst tier</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Engages only when local hits its limit</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Zero data custody, wiped on session exit</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Rides your Trainium and Graviton advantage</a:t>
            </a:r>
            <a:endParaRPr lang="en-US" sz="1300" dirty="0"/>
          </a:p>
        </p:txBody>
      </p:sp>
      <p:sp>
        <p:nvSpPr>
          <p:cNvPr id="8" name="Shape 6"/>
          <p:cNvSpPr/>
          <p:nvPr/>
        </p:nvSpPr>
        <p:spPr>
          <a:xfrm>
            <a:off x="6324448"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6690208"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Bedrock-ready</a:t>
            </a:r>
            <a:endParaRPr lang="en-US" sz="2100" dirty="0"/>
          </a:p>
        </p:txBody>
      </p:sp>
      <p:sp>
        <p:nvSpPr>
          <p:cNvPr id="10" name="Text 8"/>
          <p:cNvSpPr/>
          <p:nvPr/>
        </p:nvSpPr>
        <p:spPr>
          <a:xfrm>
            <a:off x="6690208"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Model layer · model-agnostic</a:t>
            </a:r>
            <a:endParaRPr lang="en-US" sz="1250" dirty="0"/>
          </a:p>
        </p:txBody>
      </p:sp>
      <p:sp>
        <p:nvSpPr>
          <p:cNvPr id="11" name="Text 9"/>
          <p:cNvSpPr/>
          <p:nvPr/>
        </p:nvSpPr>
        <p:spPr>
          <a:xfrm>
            <a:off x="6690208"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Bring your own model, served on Bedrock</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No lock-in for the person or the partner</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PCHP consent on every access</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Consumer demand the enterprise cloud lacks</a:t>
            </a:r>
            <a:endParaRPr lang="en-US" sz="1300" dirty="0"/>
          </a:p>
        </p:txBody>
      </p:sp>
      <p:sp>
        <p:nvSpPr>
          <p:cNvPr id="12" name="Text 10"/>
          <p:cNvSpPr/>
          <p:nvPr/>
        </p:nvSpPr>
        <p:spPr>
          <a:xfrm>
            <a:off x="777240" y="5486400"/>
            <a:ext cx="10637215" cy="274320"/>
          </a:xfrm>
          <a:prstGeom prst="rect">
            <a:avLst/>
          </a:prstGeom>
          <a:noFill/>
          <a:ln/>
        </p:spPr>
        <p:txBody>
          <a:bodyPr wrap="square" lIns="0" tIns="0" rIns="0" bIns="0" rtlCol="0" anchor="ctr"/>
          <a:lstStyle/>
          <a:p>
            <a:pPr indent="0" marL="0">
              <a:buNone/>
            </a:pPr>
            <a:r>
              <a:rPr lang="en-US" sz="1000" i="1" dirty="0">
                <a:solidFill>
                  <a:srgbClr val="6E6E73"/>
                </a:solidFill>
                <a:latin typeface="Arial" pitchFamily="34" charset="0"/>
                <a:ea typeface="Arial" pitchFamily="34" charset="-122"/>
                <a:cs typeface="Arial" pitchFamily="34" charset="-120"/>
              </a:rPr>
              <a:t>Cloud-burst is consent-gated and zero-custody. Integration scope reconciled against catalog.json before any external send.</a:t>
            </a:r>
            <a:endParaRPr lang="en-US" sz="10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AWS - Beat Your Number (Draft)</dc:title>
  <dc:subject>PptxGenJS Presentation</dc:subject>
  <dc:creator>Hushh Technologies Corporation</dc:creator>
  <cp:lastModifiedBy>Hushh Technologies Corporation</cp:lastModifiedBy>
  <cp:revision>1</cp:revision>
  <dcterms:created xsi:type="dcterms:W3CDTF">2026-06-24T05:10:07Z</dcterms:created>
  <dcterms:modified xsi:type="dcterms:W3CDTF">2026-06-24T05:10:07Z</dcterms:modified>
</cp:coreProperties>
</file>