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charts/chart8.xml" ContentType="application/vnd.openxmlformats-officedocument.drawingml.chart+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charts/_rels/chart8.xml.rels><?xml version="1.0" encoding="UTF-8" standalone="yes"?><Relationships xmlns="http://schemas.openxmlformats.org/package/2006/relationships"><Relationship Id="rId1" Type="http://schemas.openxmlformats.org/officeDocument/2006/relationships/package" Target="../embeddings/Microsoft_Excel_Worksheet8.xlsx"/></Relationships>
</file>

<file path=ppt/charts/chart8.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Annual recurring added</c:v>
                </c:pt>
              </c:strCache>
            </c:strRef>
          </c:tx>
          <c:spPr>
            <a:solidFill>
              <a:srgbClr val="C7C7CC"/>
            </a:solidFill>
            <a:effectLst/>
          </c:spPr>
          <c:invertIfNegative val="0"/>
          <c:dLbls>
            <c:numFmt formatCode="$#,##0" sourceLinked="0"/>
            <c:txPr>
              <a:bodyPr/>
              <a:lstStyle/>
              <a:p>
                <a:pPr>
                  <a:defRPr b="0" i="0" strike="noStrike" sz="1100" u="none">
                    <a:solidFill>
                      <a:srgbClr val="1D1D1F"/>
                    </a:solidFill>
                    <a:latin typeface="Arial"/>
                  </a:defRPr>
                </a:pPr>
              </a:p>
            </c:txPr>
            <c:showLegendKey val="0"/>
            <c:showVal val="1"/>
            <c:showCatName val="0"/>
            <c:showSerName val="0"/>
            <c:showPercent val="0"/>
            <c:showBubbleSize val="0"/>
            <c:showLeaderLines val="0"/>
          </c:dLbls>
          <c:dPt>
            <c:idx val="0"/>
            <c:invertIfNegative val="0"/>
            <c:bubble3D val="0"/>
            <c:spPr>
              <a:solidFill>
                <a:srgbClr val="C7C7CC"/>
              </a:solidFill>
              <a:effectLst/>
            </c:spPr>
          </c:dPt>
          <c:dPt>
            <c:idx val="1"/>
            <c:invertIfNegative val="0"/>
            <c:bubble3D val="0"/>
            <c:spPr>
              <a:solidFill>
                <a:srgbClr val="8E8E93"/>
              </a:solidFill>
              <a:effectLst/>
            </c:spPr>
          </c:dPt>
          <c:dPt>
            <c:idx val="2"/>
            <c:invertIfNegative val="0"/>
            <c:bubble3D val="0"/>
            <c:spPr>
              <a:solidFill>
                <a:srgbClr val="1D1D1F"/>
              </a:solidFill>
              <a:effectLst/>
            </c:spPr>
          </c:dPt>
          <c:cat>
            <c:multiLvlStrRef>
              <c:f>Sheet1!$A$2:$A$4</c:f>
              <c:multiLvlStrCache>
                <c:ptCount val="3"/>
                <c:lvl>
                  <c:pt idx="0">
                    <c:v>10% attach</c:v>
                  </c:pt>
                  <c:pt idx="1">
                    <c:v>20% attach</c:v>
                  </c:pt>
                  <c:pt idx="2">
                    <c:v>30% attach</c:v>
                  </c:pt>
                </c:lvl>
              </c:multiLvlStrCache>
            </c:multiLvlStrRef>
          </c:cat>
          <c:val>
            <c:numRef>
              <c:f>Sheet1!$B$2:$B$4</c:f>
              <c:numCache>
                <c:formatCode>General</c:formatCode>
                <c:ptCount val="3"/>
                <c:pt idx="0">
                  <c:v>83628</c:v>
                </c:pt>
                <c:pt idx="1">
                  <c:v>167256</c:v>
                </c:pt>
                <c:pt idx="2">
                  <c:v>250884</c:v>
                </c:pt>
              </c:numCache>
            </c:numRef>
          </c:val>
        </c:ser>
        <c:dLbls>
          <c:numFmt formatCode="$#,##0" sourceLinked="0"/>
          <c:txPr>
            <a:bodyPr/>
            <a:lstStyle/>
            <a:p>
              <a:pPr>
                <a:defRPr b="0" i="0" strike="noStrike" sz="1100" u="none">
                  <a:solidFill>
                    <a:srgbClr val="1D1D1F"/>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6E6E73"/>
                </a:solidFill>
                <a:latin typeface="Arial"/>
              </a:defRPr>
            </a:pPr>
            <a:endParaRPr lang="en-US"/>
          </a:p>
        </c:txPr>
        <c:crossAx val="2094734552"/>
        <c:crosses val="autoZero"/>
        <c:auto val="1"/>
        <c:lblAlgn val="ctr"/>
        <c:noMultiLvlLbl val="1"/>
      </c:catAx>
      <c:valAx>
        <c:axId val="2094734552"/>
        <c:scaling>
          <c:orientation val="minMax"/>
          <c:max val="300000"/>
        </c:scaling>
        <c:delete val="1"/>
        <c:axPos val="l"/>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000000"/>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chart" Target="/ppt/charts/chart8.xml"/><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D1D1F"/>
        </a:solidFill>
      </p:bgPr>
    </p:bg>
    <p:spTree>
      <p:nvGrpSpPr>
        <p:cNvPr id="1" name=""/>
        <p:cNvGrpSpPr/>
        <p:nvPr/>
      </p:nvGrpSpPr>
      <p:grpSpPr>
        <a:xfrm>
          <a:off x="0" y="0"/>
          <a:ext cx="0" cy="0"/>
          <a:chOff x="0" y="0"/>
          <a:chExt cx="0" cy="0"/>
        </a:xfrm>
      </p:grpSpPr>
      <p:sp>
        <p:nvSpPr>
          <p:cNvPr id="2" name="Text 0"/>
          <p:cNvSpPr/>
          <p:nvPr/>
        </p:nvSpPr>
        <p:spPr>
          <a:xfrm>
            <a:off x="777240" y="640080"/>
            <a:ext cx="4572000" cy="365760"/>
          </a:xfrm>
          <a:prstGeom prst="rect">
            <a:avLst/>
          </a:prstGeom>
          <a:noFill/>
          <a:ln/>
        </p:spPr>
        <p:txBody>
          <a:bodyPr wrap="square" lIns="0" tIns="0" rIns="0" bIns="0" rtlCol="0" anchor="ctr"/>
          <a:lstStyle/>
          <a:p>
            <a:pPr indent="0" marL="0">
              <a:buNone/>
            </a:pPr>
            <a:r>
              <a:rPr lang="en-US" sz="1600" b="1" dirty="0">
                <a:solidFill>
                  <a:srgbClr val="FBFBFD"/>
                </a:solidFill>
                <a:latin typeface="Arial" pitchFamily="34" charset="0"/>
                <a:ea typeface="Arial" pitchFamily="34" charset="-122"/>
                <a:cs typeface="Arial" pitchFamily="34" charset="-120"/>
              </a:rPr>
              <a:t>🤫 One</a:t>
            </a:r>
            <a:endParaRPr lang="en-US" sz="1600" dirty="0"/>
          </a:p>
        </p:txBody>
      </p:sp>
      <p:sp>
        <p:nvSpPr>
          <p:cNvPr id="3" name="Text 1"/>
          <p:cNvSpPr/>
          <p:nvPr/>
        </p:nvSpPr>
        <p:spPr>
          <a:xfrm>
            <a:off x="777240" y="2103120"/>
            <a:ext cx="10637215" cy="1280160"/>
          </a:xfrm>
          <a:prstGeom prst="rect">
            <a:avLst/>
          </a:prstGeom>
          <a:noFill/>
          <a:ln/>
        </p:spPr>
        <p:txBody>
          <a:bodyPr wrap="square" lIns="0" tIns="0" rIns="0" bIns="0" rtlCol="0" anchor="ctr"/>
          <a:lstStyle/>
          <a:p>
            <a:pPr indent="0" marL="0">
              <a:buNone/>
            </a:pPr>
            <a:r>
              <a:rPr lang="en-US" sz="6400" b="1" dirty="0">
                <a:solidFill>
                  <a:srgbClr val="FBFBFD"/>
                </a:solidFill>
                <a:latin typeface="Arial" pitchFamily="34" charset="0"/>
                <a:ea typeface="Arial" pitchFamily="34" charset="-122"/>
                <a:cs typeface="Arial" pitchFamily="34" charset="-120"/>
              </a:rPr>
              <a:t>One × AT&amp;T</a:t>
            </a:r>
            <a:endParaRPr lang="en-US" sz="6400" dirty="0"/>
          </a:p>
        </p:txBody>
      </p:sp>
      <p:sp>
        <p:nvSpPr>
          <p:cNvPr id="4" name="Text 2"/>
          <p:cNvSpPr/>
          <p:nvPr/>
        </p:nvSpPr>
        <p:spPr>
          <a:xfrm>
            <a:off x="777240" y="3429000"/>
            <a:ext cx="10058400" cy="640080"/>
          </a:xfrm>
          <a:prstGeom prst="rect">
            <a:avLst/>
          </a:prstGeom>
          <a:noFill/>
          <a:ln/>
        </p:spPr>
        <p:txBody>
          <a:bodyPr wrap="square" lIns="0" tIns="0" rIns="0" bIns="0" rtlCol="0" anchor="ctr"/>
          <a:lstStyle/>
          <a:p>
            <a:pPr indent="0" marL="0">
              <a:buNone/>
            </a:pPr>
            <a:r>
              <a:rPr lang="en-US" sz="2400" dirty="0">
                <a:solidFill>
                  <a:srgbClr val="C7C7CC"/>
                </a:solidFill>
                <a:latin typeface="Arial" pitchFamily="34" charset="0"/>
                <a:ea typeface="Arial" pitchFamily="34" charset="-122"/>
                <a:cs typeface="Arial" pitchFamily="34" charset="-120"/>
              </a:rPr>
              <a:t>How One helps your team beat its number.</a:t>
            </a:r>
            <a:endParaRPr lang="en-US" sz="2400" dirty="0"/>
          </a:p>
        </p:txBody>
      </p:sp>
      <p:sp>
        <p:nvSpPr>
          <p:cNvPr id="5" name="Text 3"/>
          <p:cNvSpPr/>
          <p:nvPr/>
        </p:nvSpPr>
        <p:spPr>
          <a:xfrm>
            <a:off x="777240" y="4069080"/>
            <a:ext cx="10058400" cy="457200"/>
          </a:xfrm>
          <a:prstGeom prst="rect">
            <a:avLst/>
          </a:prstGeom>
          <a:noFill/>
          <a:ln/>
        </p:spPr>
        <p:txBody>
          <a:bodyPr wrap="square" lIns="0" tIns="0" rIns="0" bIns="0" rtlCol="0" anchor="ctr"/>
          <a:lstStyle/>
          <a:p>
            <a:pPr indent="0" marL="0">
              <a:buNone/>
            </a:pPr>
            <a:r>
              <a:rPr lang="en-US" sz="1600" dirty="0">
                <a:solidFill>
                  <a:srgbClr val="6E6E73"/>
                </a:solidFill>
                <a:latin typeface="Arial" pitchFamily="34" charset="0"/>
                <a:ea typeface="Arial" pitchFamily="34" charset="-122"/>
                <a:cs typeface="Arial" pitchFamily="34" charset="-120"/>
              </a:rPr>
              <a:t>Built backwards from postpaid growth, churn, and the convergence strategy you are leading.</a:t>
            </a:r>
            <a:endParaRPr lang="en-US" sz="1600" dirty="0"/>
          </a:p>
        </p:txBody>
      </p:sp>
      <p:sp>
        <p:nvSpPr>
          <p:cNvPr id="6" name="Text 4"/>
          <p:cNvSpPr/>
          <p:nvPr/>
        </p:nvSpPr>
        <p:spPr>
          <a:xfrm>
            <a:off x="777240" y="5806440"/>
            <a:ext cx="10058400" cy="640080"/>
          </a:xfrm>
          <a:prstGeom prst="rect">
            <a:avLst/>
          </a:prstGeom>
          <a:noFill/>
          <a:ln/>
        </p:spPr>
        <p:txBody>
          <a:bodyPr wrap="square" lIns="0" tIns="0" rIns="0" bIns="0" rtlCol="0" anchor="ctr"/>
          <a:lstStyle/>
          <a:p>
            <a:pPr indent="0" marL="0">
              <a:lnSpc>
                <a:spcPct val="120000"/>
              </a:lnSpc>
              <a:buNone/>
            </a:pPr>
            <a:r>
              <a:rPr lang="en-US" sz="1100" dirty="0">
                <a:solidFill>
                  <a:srgbClr val="6E6E73"/>
                </a:solidFill>
                <a:latin typeface="Arial" pitchFamily="34" charset="0"/>
                <a:ea typeface="Arial" pitchFamily="34" charset="-122"/>
                <a:cs typeface="Arial" pitchFamily="34" charset="-120"/>
              </a:rPr>
              <a:t>Confidential. Draft for partner discussion. Not an offer. Not approved by any partnerships team.</a:t>
            </a:r>
            <a:endParaRPr lang="en-US" sz="1100" dirty="0"/>
          </a:p>
          <a:p>
            <a:pPr indent="0" marL="0">
              <a:lnSpc>
                <a:spcPct val="120000"/>
              </a:lnSpc>
              <a:buNone/>
            </a:pPr>
            <a:r>
              <a:rPr lang="en-US" sz="1100" dirty="0">
                <a:solidFill>
                  <a:srgbClr val="6E6E73"/>
                </a:solidFill>
                <a:latin typeface="Arial" pitchFamily="34" charset="0"/>
                <a:ea typeface="Arial" pitchFamily="34" charset="-122"/>
                <a:cs typeface="Arial" pitchFamily="34" charset="-120"/>
              </a:rPr>
              <a:t>Hushh Technologies Corporation  ·  June 2026</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PROPOSED ECONOMICS (DRAFT)</a:t>
            </a:r>
            <a:endParaRPr lang="en-US" sz="12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Aligned, and confirmed only in a partner agreement.</a:t>
            </a:r>
            <a:endParaRPr lang="en-US" sz="3000" dirty="0"/>
          </a:p>
        </p:txBody>
      </p:sp>
      <p:sp>
        <p:nvSpPr>
          <p:cNvPr id="4" name="Text 2"/>
          <p:cNvSpPr/>
          <p:nvPr/>
        </p:nvSpPr>
        <p:spPr>
          <a:xfrm>
            <a:off x="777240" y="2468880"/>
            <a:ext cx="3362858" cy="1280160"/>
          </a:xfrm>
          <a:prstGeom prst="rect">
            <a:avLst/>
          </a:prstGeom>
          <a:noFill/>
          <a:ln/>
        </p:spPr>
        <p:txBody>
          <a:bodyPr wrap="square" lIns="0" tIns="0" rIns="0" bIns="0" rtlCol="0" anchor="ctr"/>
          <a:lstStyle/>
          <a:p>
            <a:pPr algn="ctr" indent="0" marL="0">
              <a:buNone/>
            </a:pPr>
            <a:r>
              <a:rPr lang="en-US" sz="6000" b="1" dirty="0">
                <a:solidFill>
                  <a:srgbClr val="1D1D1F"/>
                </a:solidFill>
                <a:latin typeface="Arial" pitchFamily="34" charset="0"/>
                <a:ea typeface="Arial" pitchFamily="34" charset="-122"/>
                <a:cs typeface="Arial" pitchFamily="34" charset="-120"/>
              </a:rPr>
              <a:t>16.9%</a:t>
            </a:r>
            <a:endParaRPr lang="en-US" sz="6000" dirty="0"/>
          </a:p>
        </p:txBody>
      </p:sp>
      <p:sp>
        <p:nvSpPr>
          <p:cNvPr id="5" name="Text 3"/>
          <p:cNvSpPr/>
          <p:nvPr/>
        </p:nvSpPr>
        <p:spPr>
          <a:xfrm>
            <a:off x="777240" y="3749040"/>
            <a:ext cx="3362858" cy="457200"/>
          </a:xfrm>
          <a:prstGeom prst="rect">
            <a:avLst/>
          </a:prstGeom>
          <a:noFill/>
          <a:ln/>
        </p:spPr>
        <p:txBody>
          <a:bodyPr wrap="square" lIns="0" tIns="0" rIns="0" bIns="0" rtlCol="0" anchor="ctr"/>
          <a:lstStyle/>
          <a:p>
            <a:pPr algn="ctr" indent="0" marL="0">
              <a:buNone/>
            </a:pPr>
            <a:r>
              <a:rPr lang="en-US" sz="1600" dirty="0">
                <a:solidFill>
                  <a:srgbClr val="6E6E73"/>
                </a:solidFill>
                <a:latin typeface="Arial" pitchFamily="34" charset="0"/>
                <a:ea typeface="Arial" pitchFamily="34" charset="-122"/>
                <a:cs typeface="Arial" pitchFamily="34" charset="-120"/>
              </a:rPr>
              <a:t>year-one referral</a:t>
            </a:r>
            <a:endParaRPr lang="en-US" sz="1600" dirty="0"/>
          </a:p>
        </p:txBody>
      </p:sp>
      <p:sp>
        <p:nvSpPr>
          <p:cNvPr id="6" name="Text 4"/>
          <p:cNvSpPr/>
          <p:nvPr/>
        </p:nvSpPr>
        <p:spPr>
          <a:xfrm>
            <a:off x="4414418" y="2468880"/>
            <a:ext cx="3362858" cy="1280160"/>
          </a:xfrm>
          <a:prstGeom prst="rect">
            <a:avLst/>
          </a:prstGeom>
          <a:noFill/>
          <a:ln/>
        </p:spPr>
        <p:txBody>
          <a:bodyPr wrap="square" lIns="0" tIns="0" rIns="0" bIns="0" rtlCol="0" anchor="ctr"/>
          <a:lstStyle/>
          <a:p>
            <a:pPr algn="ctr" indent="0" marL="0">
              <a:buNone/>
            </a:pPr>
            <a:r>
              <a:rPr lang="en-US" sz="6000" b="1" dirty="0">
                <a:solidFill>
                  <a:srgbClr val="1D1D1F"/>
                </a:solidFill>
                <a:latin typeface="Arial" pitchFamily="34" charset="0"/>
                <a:ea typeface="Arial" pitchFamily="34" charset="-122"/>
                <a:cs typeface="Arial" pitchFamily="34" charset="-120"/>
              </a:rPr>
              <a:t>10%</a:t>
            </a:r>
            <a:endParaRPr lang="en-US" sz="6000" dirty="0"/>
          </a:p>
        </p:txBody>
      </p:sp>
      <p:sp>
        <p:nvSpPr>
          <p:cNvPr id="7" name="Text 5"/>
          <p:cNvSpPr/>
          <p:nvPr/>
        </p:nvSpPr>
        <p:spPr>
          <a:xfrm>
            <a:off x="4414418" y="3749040"/>
            <a:ext cx="3362858" cy="457200"/>
          </a:xfrm>
          <a:prstGeom prst="rect">
            <a:avLst/>
          </a:prstGeom>
          <a:noFill/>
          <a:ln/>
        </p:spPr>
        <p:txBody>
          <a:bodyPr wrap="square" lIns="0" tIns="0" rIns="0" bIns="0" rtlCol="0" anchor="ctr"/>
          <a:lstStyle/>
          <a:p>
            <a:pPr algn="ctr" indent="0" marL="0">
              <a:buNone/>
            </a:pPr>
            <a:r>
              <a:rPr lang="en-US" sz="1600" dirty="0">
                <a:solidFill>
                  <a:srgbClr val="6E6E73"/>
                </a:solidFill>
                <a:latin typeface="Arial" pitchFamily="34" charset="0"/>
                <a:ea typeface="Arial" pitchFamily="34" charset="-122"/>
                <a:cs typeface="Arial" pitchFamily="34" charset="-120"/>
              </a:rPr>
              <a:t>service trail</a:t>
            </a:r>
            <a:endParaRPr lang="en-US" sz="1600" dirty="0"/>
          </a:p>
        </p:txBody>
      </p:sp>
      <p:sp>
        <p:nvSpPr>
          <p:cNvPr id="8" name="Text 6"/>
          <p:cNvSpPr/>
          <p:nvPr/>
        </p:nvSpPr>
        <p:spPr>
          <a:xfrm>
            <a:off x="8051597" y="2468880"/>
            <a:ext cx="3362858" cy="1280160"/>
          </a:xfrm>
          <a:prstGeom prst="rect">
            <a:avLst/>
          </a:prstGeom>
          <a:noFill/>
          <a:ln/>
        </p:spPr>
        <p:txBody>
          <a:bodyPr wrap="square" lIns="0" tIns="0" rIns="0" bIns="0" rtlCol="0" anchor="ctr"/>
          <a:lstStyle/>
          <a:p>
            <a:pPr algn="ctr" indent="0" marL="0">
              <a:buNone/>
            </a:pPr>
            <a:r>
              <a:rPr lang="en-US" sz="6000" b="1" dirty="0">
                <a:solidFill>
                  <a:srgbClr val="1D1D1F"/>
                </a:solidFill>
                <a:latin typeface="Arial" pitchFamily="34" charset="0"/>
                <a:ea typeface="Arial" pitchFamily="34" charset="-122"/>
                <a:cs typeface="Arial" pitchFamily="34" charset="-120"/>
              </a:rPr>
              <a:t>90 days</a:t>
            </a:r>
            <a:endParaRPr lang="en-US" sz="6000" dirty="0"/>
          </a:p>
        </p:txBody>
      </p:sp>
      <p:sp>
        <p:nvSpPr>
          <p:cNvPr id="9" name="Text 7"/>
          <p:cNvSpPr/>
          <p:nvPr/>
        </p:nvSpPr>
        <p:spPr>
          <a:xfrm>
            <a:off x="8051597" y="3749040"/>
            <a:ext cx="3362858" cy="457200"/>
          </a:xfrm>
          <a:prstGeom prst="rect">
            <a:avLst/>
          </a:prstGeom>
          <a:noFill/>
          <a:ln/>
        </p:spPr>
        <p:txBody>
          <a:bodyPr wrap="square" lIns="0" tIns="0" rIns="0" bIns="0" rtlCol="0" anchor="ctr"/>
          <a:lstStyle/>
          <a:p>
            <a:pPr algn="ctr" indent="0" marL="0">
              <a:buNone/>
            </a:pPr>
            <a:r>
              <a:rPr lang="en-US" sz="1600" dirty="0">
                <a:solidFill>
                  <a:srgbClr val="6E6E73"/>
                </a:solidFill>
                <a:latin typeface="Arial" pitchFamily="34" charset="0"/>
                <a:ea typeface="Arial" pitchFamily="34" charset="-122"/>
                <a:cs typeface="Arial" pitchFamily="34" charset="-120"/>
              </a:rPr>
              <a:t>deal protection</a:t>
            </a:r>
            <a:endParaRPr lang="en-US" sz="1600" dirty="0"/>
          </a:p>
        </p:txBody>
      </p:sp>
      <p:sp>
        <p:nvSpPr>
          <p:cNvPr id="10" name="Text 8"/>
          <p:cNvSpPr/>
          <p:nvPr/>
        </p:nvSpPr>
        <p:spPr>
          <a:xfrm>
            <a:off x="777240" y="4937760"/>
            <a:ext cx="10637215" cy="548640"/>
          </a:xfrm>
          <a:prstGeom prst="rect">
            <a:avLst/>
          </a:prstGeom>
          <a:noFill/>
          <a:ln/>
        </p:spPr>
        <p:txBody>
          <a:bodyPr wrap="square" lIns="0" tIns="0" rIns="0" bIns="0" rtlCol="0" anchor="ctr"/>
          <a:lstStyle/>
          <a:p>
            <a:pPr algn="ctr" indent="0" marL="0">
              <a:lnSpc>
                <a:spcPct val="115000"/>
              </a:lnSpc>
              <a:buNone/>
            </a:pPr>
            <a:r>
              <a:rPr lang="en-US" sz="1300" i="1" dirty="0">
                <a:solidFill>
                  <a:srgbClr val="6E6E73"/>
                </a:solidFill>
                <a:latin typeface="Arial" pitchFamily="34" charset="0"/>
                <a:ea typeface="Arial" pitchFamily="34" charset="-122"/>
                <a:cs typeface="Arial" pitchFamily="34" charset="-120"/>
              </a:rPr>
              <a:t>Draft figures from the published partner motion. No channel conflict on registered deals. Final terms are set by a definitive agreement and counsel.</a:t>
            </a:r>
            <a:endParaRPr lang="en-US" sz="1300" dirty="0"/>
          </a:p>
        </p:txBody>
      </p:sp>
      <p:sp>
        <p:nvSpPr>
          <p:cNvPr id="11" name="Text 9"/>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2" name="Text 10"/>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D1D1F"/>
        </a:solidFill>
      </p:bgPr>
    </p:bg>
    <p:spTree>
      <p:nvGrpSpPr>
        <p:cNvPr id="1" name=""/>
        <p:cNvGrpSpPr/>
        <p:nvPr/>
      </p:nvGrpSpPr>
      <p:grpSpPr>
        <a:xfrm>
          <a:off x="0" y="0"/>
          <a:ext cx="0" cy="0"/>
          <a:chOff x="0" y="0"/>
          <a:chExt cx="0" cy="0"/>
        </a:xfrm>
      </p:grpSpPr>
      <p:sp>
        <p:nvSpPr>
          <p:cNvPr id="2" name="Text 0"/>
          <p:cNvSpPr/>
          <p:nvPr/>
        </p:nvSpPr>
        <p:spPr>
          <a:xfrm>
            <a:off x="777240" y="777240"/>
            <a:ext cx="5486400"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THE ASK</a:t>
            </a:r>
            <a:endParaRPr lang="en-US" sz="1200" dirty="0"/>
          </a:p>
        </p:txBody>
      </p:sp>
      <p:sp>
        <p:nvSpPr>
          <p:cNvPr id="3" name="Text 1"/>
          <p:cNvSpPr/>
          <p:nvPr/>
        </p:nvSpPr>
        <p:spPr>
          <a:xfrm>
            <a:off x="777240" y="1828800"/>
            <a:ext cx="10637215" cy="1280160"/>
          </a:xfrm>
          <a:prstGeom prst="rect">
            <a:avLst/>
          </a:prstGeom>
          <a:noFill/>
          <a:ln/>
        </p:spPr>
        <p:txBody>
          <a:bodyPr wrap="square" lIns="0" tIns="0" rIns="0" bIns="0" rtlCol="0" anchor="ctr"/>
          <a:lstStyle/>
          <a:p>
            <a:pPr indent="0" marL="0">
              <a:buNone/>
            </a:pPr>
            <a:r>
              <a:rPr lang="en-US" sz="4600" b="1" dirty="0">
                <a:solidFill>
                  <a:srgbClr val="FBFBFD"/>
                </a:solidFill>
                <a:latin typeface="Arial" pitchFamily="34" charset="0"/>
                <a:ea typeface="Arial" pitchFamily="34" charset="-122"/>
                <a:cs typeface="Arial" pitchFamily="34" charset="-120"/>
              </a:rPr>
              <a:t>A non-binding LOI to scope one pilot.</a:t>
            </a:r>
            <a:endParaRPr lang="en-US" sz="4600" dirty="0"/>
          </a:p>
        </p:txBody>
      </p:sp>
      <p:sp>
        <p:nvSpPr>
          <p:cNvPr id="4" name="Text 2"/>
          <p:cNvSpPr/>
          <p:nvPr/>
        </p:nvSpPr>
        <p:spPr>
          <a:xfrm>
            <a:off x="777240" y="3566160"/>
            <a:ext cx="10058400" cy="1828800"/>
          </a:xfrm>
          <a:prstGeom prst="rect">
            <a:avLst/>
          </a:prstGeom>
          <a:noFill/>
          <a:ln/>
        </p:spPr>
        <p:txBody>
          <a:bodyPr wrap="square" lIns="0" tIns="0" rIns="0" bIns="0" rtlCol="0" anchor="ctr"/>
          <a:lstStyle/>
          <a:p>
            <a:pPr marL="177800" indent="-177800">
              <a:lnSpc>
                <a:spcPct val="115000"/>
              </a:lnSpc>
              <a:spcAft>
                <a:spcPts val="1000"/>
              </a:spcAft>
              <a:buSzPct val="100000"/>
              <a:buChar char="•"/>
            </a:pPr>
            <a:r>
              <a:rPr lang="en-US" sz="1800" dirty="0">
                <a:solidFill>
                  <a:srgbClr val="C7C7CC"/>
                </a:solidFill>
                <a:latin typeface="Arial" pitchFamily="34" charset="0"/>
                <a:ea typeface="Arial" pitchFamily="34" charset="-122"/>
                <a:cs typeface="Arial" pitchFamily="34" charset="-120"/>
              </a:rPr>
              <a:t>One co-marketing plus integration pilot offering Agent One to a converged-household cohort.</a:t>
            </a:r>
            <a:endParaRPr lang="en-US" sz="1800" dirty="0"/>
          </a:p>
          <a:p>
            <a:pPr marL="177800" indent="-177800">
              <a:lnSpc>
                <a:spcPct val="115000"/>
              </a:lnSpc>
              <a:spcAft>
                <a:spcPts val="1000"/>
              </a:spcAft>
              <a:buSzPct val="100000"/>
              <a:buChar char="•"/>
            </a:pPr>
            <a:r>
              <a:rPr lang="en-US" sz="1800" dirty="0">
                <a:solidFill>
                  <a:srgbClr val="C7C7CC"/>
                </a:solidFill>
                <a:latin typeface="Arial" pitchFamily="34" charset="0"/>
                <a:ea typeface="Arial" pitchFamily="34" charset="-122"/>
                <a:cs typeface="Arial" pitchFamily="34" charset="-120"/>
              </a:rPr>
              <a:t>Measured against real churn and per-household revenue, not a vanity metric.</a:t>
            </a:r>
            <a:endParaRPr lang="en-US" sz="1800" dirty="0"/>
          </a:p>
          <a:p>
            <a:pPr marL="177800" indent="-177800">
              <a:lnSpc>
                <a:spcPct val="115000"/>
              </a:lnSpc>
              <a:buSzPct val="100000"/>
              <a:buChar char="•"/>
            </a:pPr>
            <a:r>
              <a:rPr lang="en-US" sz="1800" dirty="0">
                <a:solidFill>
                  <a:srgbClr val="C7C7CC"/>
                </a:solidFill>
                <a:latin typeface="Arial" pitchFamily="34" charset="0"/>
                <a:ea typeface="Arial" pitchFamily="34" charset="-122"/>
                <a:cs typeface="Arial" pitchFamily="34" charset="-120"/>
              </a:rPr>
              <a:t>Non-binding. No exclusivity. Papered by our counsel of record, McDermott Will &amp; Schulte.</a:t>
            </a:r>
            <a:endParaRPr lang="en-US" sz="1800" dirty="0"/>
          </a:p>
        </p:txBody>
      </p:sp>
      <p:sp>
        <p:nvSpPr>
          <p:cNvPr id="5" name="Text 3"/>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6" name="Text 4"/>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DISCLAIMER &amp; PROVENANCE</a:t>
            </a:r>
            <a:endParaRPr lang="en-US" sz="1200" dirty="0"/>
          </a:p>
        </p:txBody>
      </p:sp>
      <p:sp>
        <p:nvSpPr>
          <p:cNvPr id="3" name="Text 1"/>
          <p:cNvSpPr/>
          <p:nvPr/>
        </p:nvSpPr>
        <p:spPr>
          <a:xfrm>
            <a:off x="777240" y="1005840"/>
            <a:ext cx="10637215" cy="548640"/>
          </a:xfrm>
          <a:prstGeom prst="rect">
            <a:avLst/>
          </a:prstGeom>
          <a:noFill/>
          <a:ln/>
        </p:spPr>
        <p:txBody>
          <a:bodyPr wrap="square" lIns="0" tIns="0" rIns="0" bIns="0" rtlCol="0" anchor="ctr"/>
          <a:lstStyle/>
          <a:p>
            <a:pPr indent="0" marL="0">
              <a:buNone/>
            </a:pPr>
            <a:r>
              <a:rPr lang="en-US" sz="2600" b="1" dirty="0">
                <a:solidFill>
                  <a:srgbClr val="1D1D1F"/>
                </a:solidFill>
                <a:latin typeface="Arial" pitchFamily="34" charset="0"/>
                <a:ea typeface="Arial" pitchFamily="34" charset="-122"/>
                <a:cs typeface="Arial" pitchFamily="34" charset="-120"/>
              </a:rPr>
              <a:t>The honest fine print.</a:t>
            </a:r>
            <a:endParaRPr lang="en-US" sz="2600" dirty="0"/>
          </a:p>
        </p:txBody>
      </p:sp>
      <p:sp>
        <p:nvSpPr>
          <p:cNvPr id="4" name="Text 2"/>
          <p:cNvSpPr/>
          <p:nvPr/>
        </p:nvSpPr>
        <p:spPr>
          <a:xfrm>
            <a:off x="777240" y="1783080"/>
            <a:ext cx="10637215" cy="4023360"/>
          </a:xfrm>
          <a:prstGeom prst="rect">
            <a:avLst/>
          </a:prstGeom>
          <a:noFill/>
          <a:ln/>
        </p:spPr>
        <p:txBody>
          <a:bodyPr wrap="square" lIns="0" tIns="0" rIns="0" bIns="0" rtlCol="0" anchor="ctr"/>
          <a:lstStyle/>
          <a:p>
            <a:pPr indent="0" marL="0">
              <a:lnSpc>
                <a:spcPct val="122000"/>
              </a:lnSpc>
              <a:spcAft>
                <a:spcPts val="1000"/>
              </a:spcAft>
              <a:buNone/>
            </a:pPr>
            <a:r>
              <a:rPr lang="en-US" sz="1300" dirty="0">
                <a:solidFill>
                  <a:srgbClr val="6E6E73"/>
                </a:solidFill>
                <a:latin typeface="Arial" pitchFamily="34" charset="0"/>
                <a:ea typeface="Arial" pitchFamily="34" charset="-122"/>
                <a:cs typeface="Arial" pitchFamily="34" charset="-120"/>
              </a:rPr>
              <a:t>🤫 One is a product of Hushh Technologies Corporation, an independent company. AT&amp;T is named solely to describe the platform on which One software runs and the ecosystem we are building toward. Hushh Technologies is not affiliated with, endorsed by, sponsored by, or partnered with AT&amp;T.</a:t>
            </a:r>
            <a:endParaRPr lang="en-US" sz="1300" dirty="0"/>
          </a:p>
          <a:p>
            <a:pPr indent="0" marL="0">
              <a:lnSpc>
                <a:spcPct val="122000"/>
              </a:lnSpc>
              <a:spcAft>
                <a:spcPts val="1000"/>
              </a:spcAft>
              <a:buNone/>
            </a:pPr>
            <a:r>
              <a:rPr lang="en-US" sz="1300" dirty="0">
                <a:solidFill>
                  <a:srgbClr val="6E6E73"/>
                </a:solidFill>
                <a:latin typeface="Arial" pitchFamily="34" charset="0"/>
                <a:ea typeface="Arial" pitchFamily="34" charset="-122"/>
                <a:cs typeface="Arial" pitchFamily="34" charset="-120"/>
              </a:rPr>
              <a:t>AT&amp;T figures (294K postpaid phone net adds, 0.89% churn, ~45% convergence rate, OneConnect) are from AT&amp;T Q1 2026 results reported April 2026. The attach math is illustrative, not a forecast: a hypothetical attach rate applied to the published Agent One price, excluding revenue share and churn.</a:t>
            </a:r>
            <a:endParaRPr lang="en-US" sz="1300" dirty="0"/>
          </a:p>
          <a:p>
            <a:pPr indent="0" marL="0">
              <a:lnSpc>
                <a:spcPct val="122000"/>
              </a:lnSpc>
              <a:buNone/>
            </a:pPr>
            <a:r>
              <a:rPr lang="en-US" sz="1300" dirty="0">
                <a:solidFill>
                  <a:srgbClr val="6E6E73"/>
                </a:solidFill>
                <a:latin typeface="Arial" pitchFamily="34" charset="0"/>
                <a:ea typeface="Arial" pitchFamily="34" charset="-122"/>
                <a:cs typeface="Arial" pitchFamily="34" charset="-120"/>
              </a:rPr>
              <a:t>Agent One runs on-device by default; network and billing integration scope is pending reconciliation before any external send. Carrier economics differ and are set by a partner agreement. Built June 2026. This deck is a draft for internal and McDermott review, has not been approved by any partnerships team, and is not an offer.</a:t>
            </a:r>
            <a:endParaRPr lang="en-US" sz="1300" dirty="0"/>
          </a:p>
        </p:txBody>
      </p:sp>
      <p:sp>
        <p:nvSpPr>
          <p:cNvPr id="5" name="Text 3"/>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6" name="Text 4"/>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THE LENS</a:t>
            </a:r>
            <a:endParaRPr lang="en-US" sz="12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400" b="1" dirty="0">
                <a:solidFill>
                  <a:srgbClr val="1D1D1F"/>
                </a:solidFill>
                <a:latin typeface="Arial" pitchFamily="34" charset="0"/>
                <a:ea typeface="Arial" pitchFamily="34" charset="-122"/>
                <a:cs typeface="Arial" pitchFamily="34" charset="-120"/>
              </a:rPr>
              <a:t>We built this backwards from your number.</a:t>
            </a:r>
            <a:endParaRPr lang="en-US" sz="3400" dirty="0"/>
          </a:p>
        </p:txBody>
      </p:sp>
      <p:sp>
        <p:nvSpPr>
          <p:cNvPr id="4" name="Shape 2"/>
          <p:cNvSpPr/>
          <p:nvPr/>
        </p:nvSpPr>
        <p:spPr>
          <a:xfrm>
            <a:off x="777240" y="2743200"/>
            <a:ext cx="3362858" cy="2468880"/>
          </a:xfrm>
          <a:prstGeom prst="roundRect">
            <a:avLst>
              <a:gd name="adj" fmla="val 2963"/>
            </a:avLst>
          </a:prstGeom>
          <a:solidFill>
            <a:srgbClr val="F5F5F7"/>
          </a:solidFill>
          <a:ln/>
          <a:effectLst>
            <a:outerShdw sx="100000" sy="100000" kx="0" ky="0" algn="bl" rotWithShape="0" blurRad="114300" dist="38100" dir="5400000">
              <a:srgbClr val="000000">
                <a:alpha val="8000"/>
              </a:srgbClr>
            </a:outerShdw>
          </a:effectLst>
        </p:spPr>
      </p:sp>
      <p:sp>
        <p:nvSpPr>
          <p:cNvPr id="5" name="Text 3"/>
          <p:cNvSpPr/>
          <p:nvPr/>
        </p:nvSpPr>
        <p:spPr>
          <a:xfrm>
            <a:off x="1069848" y="3035808"/>
            <a:ext cx="2777642" cy="548640"/>
          </a:xfrm>
          <a:prstGeom prst="rect">
            <a:avLst/>
          </a:prstGeom>
          <a:noFill/>
          <a:ln/>
        </p:spPr>
        <p:txBody>
          <a:bodyPr wrap="square" lIns="0" tIns="0" rIns="0" bIns="0" rtlCol="0" anchor="ctr"/>
          <a:lstStyle/>
          <a:p>
            <a:pPr indent="0" marL="0">
              <a:buNone/>
            </a:pPr>
            <a:r>
              <a:rPr lang="en-US" sz="2000" b="1" dirty="0">
                <a:solidFill>
                  <a:srgbClr val="1D1D1F"/>
                </a:solidFill>
                <a:latin typeface="Arial" pitchFamily="34" charset="0"/>
                <a:ea typeface="Arial" pitchFamily="34" charset="-122"/>
                <a:cs typeface="Arial" pitchFamily="34" charset="-120"/>
              </a:rPr>
              <a:t>Postpaid growth</a:t>
            </a:r>
            <a:endParaRPr lang="en-US" sz="2000" dirty="0"/>
          </a:p>
        </p:txBody>
      </p:sp>
      <p:sp>
        <p:nvSpPr>
          <p:cNvPr id="6" name="Text 4"/>
          <p:cNvSpPr/>
          <p:nvPr/>
        </p:nvSpPr>
        <p:spPr>
          <a:xfrm>
            <a:off x="1069848" y="3611880"/>
            <a:ext cx="2777642" cy="137160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Phone net adds, the core of wireless.</a:t>
            </a:r>
            <a:endParaRPr lang="en-US" sz="1400" dirty="0"/>
          </a:p>
        </p:txBody>
      </p:sp>
      <p:sp>
        <p:nvSpPr>
          <p:cNvPr id="7" name="Shape 5"/>
          <p:cNvSpPr/>
          <p:nvPr/>
        </p:nvSpPr>
        <p:spPr>
          <a:xfrm>
            <a:off x="4414418" y="2743200"/>
            <a:ext cx="3362858" cy="2468880"/>
          </a:xfrm>
          <a:prstGeom prst="roundRect">
            <a:avLst>
              <a:gd name="adj" fmla="val 2963"/>
            </a:avLst>
          </a:prstGeom>
          <a:solidFill>
            <a:srgbClr val="F5F5F7"/>
          </a:solidFill>
          <a:ln/>
          <a:effectLst>
            <a:outerShdw sx="100000" sy="100000" kx="0" ky="0" algn="bl" rotWithShape="0" blurRad="114300" dist="38100" dir="5400000">
              <a:srgbClr val="000000">
                <a:alpha val="8000"/>
              </a:srgbClr>
            </a:outerShdw>
          </a:effectLst>
        </p:spPr>
      </p:sp>
      <p:sp>
        <p:nvSpPr>
          <p:cNvPr id="8" name="Text 6"/>
          <p:cNvSpPr/>
          <p:nvPr/>
        </p:nvSpPr>
        <p:spPr>
          <a:xfrm>
            <a:off x="4707026" y="3035808"/>
            <a:ext cx="2777642" cy="548640"/>
          </a:xfrm>
          <a:prstGeom prst="rect">
            <a:avLst/>
          </a:prstGeom>
          <a:noFill/>
          <a:ln/>
        </p:spPr>
        <p:txBody>
          <a:bodyPr wrap="square" lIns="0" tIns="0" rIns="0" bIns="0" rtlCol="0" anchor="ctr"/>
          <a:lstStyle/>
          <a:p>
            <a:pPr indent="0" marL="0">
              <a:buNone/>
            </a:pPr>
            <a:r>
              <a:rPr lang="en-US" sz="2000" b="1" dirty="0">
                <a:solidFill>
                  <a:srgbClr val="1D1D1F"/>
                </a:solidFill>
                <a:latin typeface="Arial" pitchFamily="34" charset="0"/>
                <a:ea typeface="Arial" pitchFamily="34" charset="-122"/>
                <a:cs typeface="Arial" pitchFamily="34" charset="-120"/>
              </a:rPr>
              <a:t>Churn</a:t>
            </a:r>
            <a:endParaRPr lang="en-US" sz="2000" dirty="0"/>
          </a:p>
        </p:txBody>
      </p:sp>
      <p:sp>
        <p:nvSpPr>
          <p:cNvPr id="9" name="Text 7"/>
          <p:cNvSpPr/>
          <p:nvPr/>
        </p:nvSpPr>
        <p:spPr>
          <a:xfrm>
            <a:off x="4707026" y="3611880"/>
            <a:ext cx="2777642" cy="137160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Retention. Lower in converged fiber-and-wireless households.</a:t>
            </a:r>
            <a:endParaRPr lang="en-US" sz="1400" dirty="0"/>
          </a:p>
        </p:txBody>
      </p:sp>
      <p:sp>
        <p:nvSpPr>
          <p:cNvPr id="10" name="Shape 8"/>
          <p:cNvSpPr/>
          <p:nvPr/>
        </p:nvSpPr>
        <p:spPr>
          <a:xfrm>
            <a:off x="8051597" y="2743200"/>
            <a:ext cx="3362858" cy="2468880"/>
          </a:xfrm>
          <a:prstGeom prst="roundRect">
            <a:avLst>
              <a:gd name="adj" fmla="val 2963"/>
            </a:avLst>
          </a:prstGeom>
          <a:solidFill>
            <a:srgbClr val="F5F5F7"/>
          </a:solidFill>
          <a:ln/>
          <a:effectLst>
            <a:outerShdw sx="100000" sy="100000" kx="0" ky="0" algn="bl" rotWithShape="0" blurRad="114300" dist="38100" dir="5400000">
              <a:srgbClr val="000000">
                <a:alpha val="8000"/>
              </a:srgbClr>
            </a:outerShdw>
          </a:effectLst>
        </p:spPr>
      </p:sp>
      <p:sp>
        <p:nvSpPr>
          <p:cNvPr id="11" name="Text 9"/>
          <p:cNvSpPr/>
          <p:nvPr/>
        </p:nvSpPr>
        <p:spPr>
          <a:xfrm>
            <a:off x="8344205" y="3035808"/>
            <a:ext cx="2777642" cy="548640"/>
          </a:xfrm>
          <a:prstGeom prst="rect">
            <a:avLst/>
          </a:prstGeom>
          <a:noFill/>
          <a:ln/>
        </p:spPr>
        <p:txBody>
          <a:bodyPr wrap="square" lIns="0" tIns="0" rIns="0" bIns="0" rtlCol="0" anchor="ctr"/>
          <a:lstStyle/>
          <a:p>
            <a:pPr indent="0" marL="0">
              <a:buNone/>
            </a:pPr>
            <a:r>
              <a:rPr lang="en-US" sz="2000" b="1" dirty="0">
                <a:solidFill>
                  <a:srgbClr val="1D1D1F"/>
                </a:solidFill>
                <a:latin typeface="Arial" pitchFamily="34" charset="0"/>
                <a:ea typeface="Arial" pitchFamily="34" charset="-122"/>
                <a:cs typeface="Arial" pitchFamily="34" charset="-120"/>
              </a:rPr>
              <a:t>Convergence</a:t>
            </a:r>
            <a:endParaRPr lang="en-US" sz="2000" dirty="0"/>
          </a:p>
        </p:txBody>
      </p:sp>
      <p:sp>
        <p:nvSpPr>
          <p:cNvPr id="12" name="Text 10"/>
          <p:cNvSpPr/>
          <p:nvPr/>
        </p:nvSpPr>
        <p:spPr>
          <a:xfrm>
            <a:off x="8344205" y="3611880"/>
            <a:ext cx="2777642" cy="137160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Fiber and 5G from one provider, the heart of your strategy.</a:t>
            </a:r>
            <a:endParaRPr lang="en-US" sz="1400" dirty="0"/>
          </a:p>
        </p:txBody>
      </p:sp>
      <p:sp>
        <p:nvSpPr>
          <p:cNvPr id="13" name="Text 11"/>
          <p:cNvSpPr/>
          <p:nvPr/>
        </p:nvSpPr>
        <p:spPr>
          <a:xfrm>
            <a:off x="777240" y="5486400"/>
            <a:ext cx="10637215" cy="365760"/>
          </a:xfrm>
          <a:prstGeom prst="rect">
            <a:avLst/>
          </a:prstGeom>
          <a:noFill/>
          <a:ln/>
        </p:spPr>
        <p:txBody>
          <a:bodyPr wrap="square" lIns="0" tIns="0" rIns="0" bIns="0" rtlCol="0" anchor="ctr"/>
          <a:lstStyle/>
          <a:p>
            <a:pPr indent="0" marL="0">
              <a:buNone/>
            </a:pPr>
            <a:r>
              <a:rPr lang="en-US" sz="1300" i="1" dirty="0">
                <a:solidFill>
                  <a:srgbClr val="6E6E73"/>
                </a:solidFill>
                <a:latin typeface="Arial" pitchFamily="34" charset="0"/>
                <a:ea typeface="Arial" pitchFamily="34" charset="-122"/>
                <a:cs typeface="Arial" pitchFamily="34" charset="-120"/>
              </a:rPr>
              <a:t>Agent One is built to move all three. Here is how, and what we propose to do together.</a:t>
            </a:r>
            <a:endParaRPr lang="en-US" sz="1300" dirty="0"/>
          </a:p>
        </p:txBody>
      </p:sp>
      <p:sp>
        <p:nvSpPr>
          <p:cNvPr id="14" name="Text 12"/>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5" name="Text 13"/>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THE STRATEGY YOU ARE LEADING</a:t>
            </a:r>
            <a:endParaRPr lang="en-US" sz="1200" dirty="0"/>
          </a:p>
        </p:txBody>
      </p:sp>
      <p:sp>
        <p:nvSpPr>
          <p:cNvPr id="3" name="Text 1"/>
          <p:cNvSpPr/>
          <p:nvPr/>
        </p:nvSpPr>
        <p:spPr>
          <a:xfrm>
            <a:off x="777240" y="1417320"/>
            <a:ext cx="4937760" cy="1828800"/>
          </a:xfrm>
          <a:prstGeom prst="rect">
            <a:avLst/>
          </a:prstGeom>
          <a:noFill/>
          <a:ln/>
        </p:spPr>
        <p:txBody>
          <a:bodyPr wrap="square" lIns="0" tIns="0" rIns="0" bIns="0" rtlCol="0" anchor="ctr"/>
          <a:lstStyle/>
          <a:p>
            <a:pPr algn="l" indent="0" marL="0">
              <a:buNone/>
            </a:pPr>
            <a:r>
              <a:rPr lang="en-US" sz="12000" b="1" dirty="0">
                <a:solidFill>
                  <a:srgbClr val="1D1D1F"/>
                </a:solidFill>
                <a:latin typeface="Arial" pitchFamily="34" charset="0"/>
                <a:ea typeface="Arial" pitchFamily="34" charset="-122"/>
                <a:cs typeface="Arial" pitchFamily="34" charset="-120"/>
              </a:rPr>
              <a:t>45%</a:t>
            </a:r>
            <a:endParaRPr lang="en-US" sz="12000" dirty="0"/>
          </a:p>
        </p:txBody>
      </p:sp>
      <p:sp>
        <p:nvSpPr>
          <p:cNvPr id="4" name="Text 2"/>
          <p:cNvSpPr/>
          <p:nvPr/>
        </p:nvSpPr>
        <p:spPr>
          <a:xfrm>
            <a:off x="868680" y="3291840"/>
            <a:ext cx="5212080" cy="914400"/>
          </a:xfrm>
          <a:prstGeom prst="rect">
            <a:avLst/>
          </a:prstGeom>
          <a:noFill/>
          <a:ln/>
        </p:spPr>
        <p:txBody>
          <a:bodyPr wrap="square" lIns="0" tIns="0" rIns="0" bIns="0" rtlCol="0" anchor="ctr"/>
          <a:lstStyle/>
          <a:p>
            <a:pPr indent="0" marL="0">
              <a:lnSpc>
                <a:spcPct val="115000"/>
              </a:lnSpc>
              <a:buNone/>
            </a:pPr>
            <a:r>
              <a:rPr lang="en-US" sz="1800" dirty="0">
                <a:solidFill>
                  <a:srgbClr val="6E6E73"/>
                </a:solidFill>
                <a:latin typeface="Arial" pitchFamily="34" charset="0"/>
                <a:ea typeface="Arial" pitchFamily="34" charset="-122"/>
                <a:cs typeface="Arial" pitchFamily="34" charset="-120"/>
              </a:rPr>
              <a:t>of home-internet customers also choose AT&amp;T wireless.</a:t>
            </a:r>
            <a:endParaRPr lang="en-US" sz="1800" dirty="0"/>
          </a:p>
          <a:p>
            <a:pPr indent="0" marL="0">
              <a:lnSpc>
                <a:spcPct val="115000"/>
              </a:lnSpc>
              <a:buNone/>
            </a:pPr>
            <a:r>
              <a:rPr lang="en-US" sz="1800" dirty="0">
                <a:solidFill>
                  <a:srgbClr val="6E6E73"/>
                </a:solidFill>
                <a:latin typeface="Arial" pitchFamily="34" charset="0"/>
                <a:ea typeface="Arial" pitchFamily="34" charset="-122"/>
                <a:cs typeface="Arial" pitchFamily="34" charset="-120"/>
              </a:rPr>
              <a:t>Convergence lowers churn. Agent One deepens it.</a:t>
            </a:r>
            <a:endParaRPr lang="en-US" sz="1800" dirty="0"/>
          </a:p>
        </p:txBody>
      </p:sp>
      <p:sp>
        <p:nvSpPr>
          <p:cNvPr id="5" name="Text 3"/>
          <p:cNvSpPr/>
          <p:nvPr/>
        </p:nvSpPr>
        <p:spPr>
          <a:xfrm>
            <a:off x="6309360" y="1554480"/>
            <a:ext cx="5120640" cy="50292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0.89%</a:t>
            </a:r>
            <a:endParaRPr lang="en-US" sz="2400" dirty="0"/>
          </a:p>
        </p:txBody>
      </p:sp>
      <p:sp>
        <p:nvSpPr>
          <p:cNvPr id="6" name="Text 4"/>
          <p:cNvSpPr/>
          <p:nvPr/>
        </p:nvSpPr>
        <p:spPr>
          <a:xfrm>
            <a:off x="6309360" y="2057400"/>
            <a:ext cx="5120640" cy="777240"/>
          </a:xfrm>
          <a:prstGeom prst="rect">
            <a:avLst/>
          </a:prstGeom>
          <a:noFill/>
          <a:ln/>
        </p:spPr>
        <p:txBody>
          <a:bodyPr wrap="square" lIns="0" tIns="0" rIns="0" bIns="0" rtlCol="0" anchor="ctr"/>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postpaid phone churn, under pressure. A sticky, owned service helps push it back down.</a:t>
            </a:r>
            <a:endParaRPr lang="en-US" sz="1350" dirty="0"/>
          </a:p>
        </p:txBody>
      </p:sp>
      <p:sp>
        <p:nvSpPr>
          <p:cNvPr id="7" name="Text 5"/>
          <p:cNvSpPr/>
          <p:nvPr/>
        </p:nvSpPr>
        <p:spPr>
          <a:xfrm>
            <a:off x="6309360" y="2880360"/>
            <a:ext cx="5120640" cy="50292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Convergence</a:t>
            </a:r>
            <a:endParaRPr lang="en-US" sz="2400" dirty="0"/>
          </a:p>
        </p:txBody>
      </p:sp>
      <p:sp>
        <p:nvSpPr>
          <p:cNvPr id="8" name="Text 6"/>
          <p:cNvSpPr/>
          <p:nvPr/>
        </p:nvSpPr>
        <p:spPr>
          <a:xfrm>
            <a:off x="6309360" y="3383280"/>
            <a:ext cx="5120640" cy="777240"/>
          </a:xfrm>
          <a:prstGeom prst="rect">
            <a:avLst/>
          </a:prstGeom>
          <a:noFill/>
          <a:ln/>
        </p:spPr>
        <p:txBody>
          <a:bodyPr wrap="square" lIns="0" tIns="0" rIns="0" bIns="0" rtlCol="0" anchor="ctr"/>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fiber plus 5G from one provider lowers churn and lifts revenue per household. Agent One fits the bundle.</a:t>
            </a:r>
            <a:endParaRPr lang="en-US" sz="1350" dirty="0"/>
          </a:p>
        </p:txBody>
      </p:sp>
      <p:sp>
        <p:nvSpPr>
          <p:cNvPr id="9" name="Text 7"/>
          <p:cNvSpPr/>
          <p:nvPr/>
        </p:nvSpPr>
        <p:spPr>
          <a:xfrm>
            <a:off x="6309360" y="4206240"/>
            <a:ext cx="5120640" cy="50292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OneConnect</a:t>
            </a:r>
            <a:endParaRPr lang="en-US" sz="2400" dirty="0"/>
          </a:p>
        </p:txBody>
      </p:sp>
      <p:sp>
        <p:nvSpPr>
          <p:cNvPr id="10" name="Text 8"/>
          <p:cNvSpPr/>
          <p:nvPr/>
        </p:nvSpPr>
        <p:spPr>
          <a:xfrm>
            <a:off x="6309360" y="4709160"/>
            <a:ext cx="5120640" cy="777240"/>
          </a:xfrm>
          <a:prstGeom prst="rect">
            <a:avLst/>
          </a:prstGeom>
          <a:noFill/>
          <a:ln/>
        </p:spPr>
        <p:txBody>
          <a:bodyPr wrap="square" lIns="0" tIns="0" rIns="0" bIns="0" rtlCol="0" anchor="ctr"/>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you launched a single fiber-and-wireless subscription. Agent One is a natural premium add.</a:t>
            </a:r>
            <a:endParaRPr lang="en-US" sz="1350" dirty="0"/>
          </a:p>
        </p:txBody>
      </p:sp>
      <p:sp>
        <p:nvSpPr>
          <p:cNvPr id="11" name="Text 9"/>
          <p:cNvSpPr/>
          <p:nvPr/>
        </p:nvSpPr>
        <p:spPr>
          <a:xfrm>
            <a:off x="777240" y="5989320"/>
            <a:ext cx="10637215" cy="274320"/>
          </a:xfrm>
          <a:prstGeom prst="rect">
            <a:avLst/>
          </a:prstGeom>
          <a:noFill/>
          <a:ln/>
        </p:spPr>
        <p:txBody>
          <a:bodyPr wrap="square" lIns="0" tIns="0" rIns="0" bIns="0" rtlCol="0" anchor="ctr"/>
          <a:lstStyle/>
          <a:p>
            <a:pPr indent="0" marL="0">
              <a:buNone/>
            </a:pPr>
            <a:r>
              <a:rPr lang="en-US" sz="950" i="1" dirty="0">
                <a:solidFill>
                  <a:srgbClr val="6E6E73"/>
                </a:solidFill>
                <a:latin typeface="Arial" pitchFamily="34" charset="0"/>
                <a:ea typeface="Arial" pitchFamily="34" charset="-122"/>
                <a:cs typeface="Arial" pitchFamily="34" charset="-120"/>
              </a:rPr>
              <a:t>Source: AT&amp;T Q1 2026 results and earnings call (reported April 2026).</a:t>
            </a:r>
            <a:endParaRPr lang="en-US" sz="950" dirty="0"/>
          </a:p>
        </p:txBody>
      </p:sp>
      <p:sp>
        <p:nvSpPr>
          <p:cNvPr id="12" name="Text 10"/>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3" name="Text 11"/>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THE GAP IN THE NUMBER</a:t>
            </a:r>
            <a:endParaRPr lang="en-US" sz="1200" dirty="0"/>
          </a:p>
        </p:txBody>
      </p:sp>
      <p:sp>
        <p:nvSpPr>
          <p:cNvPr id="3" name="Text 1"/>
          <p:cNvSpPr/>
          <p:nvPr/>
        </p:nvSpPr>
        <p:spPr>
          <a:xfrm>
            <a:off x="777240" y="1051560"/>
            <a:ext cx="10637215" cy="1280160"/>
          </a:xfrm>
          <a:prstGeom prst="rect">
            <a:avLst/>
          </a:prstGeom>
          <a:noFill/>
          <a:ln/>
        </p:spPr>
        <p:txBody>
          <a:bodyPr wrap="square" lIns="0" tIns="0" rIns="0" bIns="0" rtlCol="0" anchor="ctr"/>
          <a:lstStyle/>
          <a:p>
            <a:pPr indent="0" marL="0">
              <a:lnSpc>
                <a:spcPct val="105000"/>
              </a:lnSpc>
              <a:buNone/>
            </a:pPr>
            <a:r>
              <a:rPr lang="en-US" sz="3200" b="1" dirty="0">
                <a:solidFill>
                  <a:srgbClr val="1D1D1F"/>
                </a:solidFill>
                <a:latin typeface="Arial" pitchFamily="34" charset="0"/>
                <a:ea typeface="Arial" pitchFamily="34" charset="-122"/>
                <a:cs typeface="Arial" pitchFamily="34" charset="-120"/>
              </a:rPr>
              <a:t>Convergence lowers churn. The bundle still has no owned, personal layer.</a:t>
            </a:r>
            <a:endParaRPr lang="en-US" sz="3200" dirty="0"/>
          </a:p>
        </p:txBody>
      </p:sp>
      <p:sp>
        <p:nvSpPr>
          <p:cNvPr id="4" name="Shape 2"/>
          <p:cNvSpPr/>
          <p:nvPr/>
        </p:nvSpPr>
        <p:spPr>
          <a:xfrm>
            <a:off x="777240" y="2779776"/>
            <a:ext cx="164592" cy="164592"/>
          </a:xfrm>
          <a:prstGeom prst="ellipse">
            <a:avLst/>
          </a:prstGeom>
          <a:solidFill>
            <a:srgbClr val="1D1D1F"/>
          </a:solidFill>
          <a:ln/>
        </p:spPr>
      </p:sp>
      <p:sp>
        <p:nvSpPr>
          <p:cNvPr id="5" name="Text 3"/>
          <p:cNvSpPr/>
          <p:nvPr/>
        </p:nvSpPr>
        <p:spPr>
          <a:xfrm>
            <a:off x="1188720" y="2743200"/>
            <a:ext cx="4572000" cy="868680"/>
          </a:xfrm>
          <a:prstGeom prst="rect">
            <a:avLst/>
          </a:prstGeom>
          <a:noFill/>
          <a:ln/>
        </p:spPr>
        <p:txBody>
          <a:bodyPr wrap="square" lIns="0" tIns="0" rIns="0" bIns="0" rtlCol="0" anchor="t"/>
          <a:lstStyle/>
          <a:p>
            <a:pPr indent="0" marL="0">
              <a:lnSpc>
                <a:spcPct val="105000"/>
              </a:lnSpc>
              <a:buNone/>
            </a:pPr>
            <a:r>
              <a:rPr lang="en-US" sz="1600" b="1" dirty="0">
                <a:solidFill>
                  <a:srgbClr val="1D1D1F"/>
                </a:solidFill>
                <a:latin typeface="Arial" pitchFamily="34" charset="0"/>
                <a:ea typeface="Arial" pitchFamily="34" charset="-122"/>
                <a:cs typeface="Arial" pitchFamily="34" charset="-120"/>
              </a:rPr>
              <a:t>Bundles compete on price</a:t>
            </a:r>
            <a:endParaRPr lang="en-US" sz="1600" dirty="0"/>
          </a:p>
        </p:txBody>
      </p:sp>
      <p:sp>
        <p:nvSpPr>
          <p:cNvPr id="6" name="Text 4"/>
          <p:cNvSpPr/>
          <p:nvPr/>
        </p:nvSpPr>
        <p:spPr>
          <a:xfrm>
            <a:off x="6080760" y="2743200"/>
            <a:ext cx="5486400" cy="868680"/>
          </a:xfrm>
          <a:prstGeom prst="rect">
            <a:avLst/>
          </a:prstGeom>
          <a:noFill/>
          <a:ln/>
        </p:spPr>
        <p:txBody>
          <a:bodyPr wrap="square" lIns="0" tIns="0" rIns="0" bIns="0" rtlCol="0" anchor="t"/>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Fiber and wireless together is sticky, but it is still infrastructure. Nothing in the bundle is owned by the customer.</a:t>
            </a:r>
            <a:endParaRPr lang="en-US" sz="1350" dirty="0"/>
          </a:p>
        </p:txBody>
      </p:sp>
      <p:sp>
        <p:nvSpPr>
          <p:cNvPr id="7" name="Shape 5"/>
          <p:cNvSpPr/>
          <p:nvPr/>
        </p:nvSpPr>
        <p:spPr>
          <a:xfrm>
            <a:off x="777240" y="3858768"/>
            <a:ext cx="164592" cy="164592"/>
          </a:xfrm>
          <a:prstGeom prst="ellipse">
            <a:avLst/>
          </a:prstGeom>
          <a:solidFill>
            <a:srgbClr val="1D1D1F"/>
          </a:solidFill>
          <a:ln/>
        </p:spPr>
      </p:sp>
      <p:sp>
        <p:nvSpPr>
          <p:cNvPr id="8" name="Text 6"/>
          <p:cNvSpPr/>
          <p:nvPr/>
        </p:nvSpPr>
        <p:spPr>
          <a:xfrm>
            <a:off x="1188720" y="3822192"/>
            <a:ext cx="4572000" cy="868680"/>
          </a:xfrm>
          <a:prstGeom prst="rect">
            <a:avLst/>
          </a:prstGeom>
          <a:noFill/>
          <a:ln/>
        </p:spPr>
        <p:txBody>
          <a:bodyPr wrap="square" lIns="0" tIns="0" rIns="0" bIns="0" rtlCol="0" anchor="t"/>
          <a:lstStyle/>
          <a:p>
            <a:pPr indent="0" marL="0">
              <a:lnSpc>
                <a:spcPct val="105000"/>
              </a:lnSpc>
              <a:buNone/>
            </a:pPr>
            <a:r>
              <a:rPr lang="en-US" sz="1600" b="1" dirty="0">
                <a:solidFill>
                  <a:srgbClr val="1D1D1F"/>
                </a:solidFill>
                <a:latin typeface="Arial" pitchFamily="34" charset="0"/>
                <a:ea typeface="Arial" pitchFamily="34" charset="-122"/>
                <a:cs typeface="Arial" pitchFamily="34" charset="-120"/>
              </a:rPr>
              <a:t>Churn is rising</a:t>
            </a:r>
            <a:endParaRPr lang="en-US" sz="1600" dirty="0"/>
          </a:p>
        </p:txBody>
      </p:sp>
      <p:sp>
        <p:nvSpPr>
          <p:cNvPr id="9" name="Text 7"/>
          <p:cNvSpPr/>
          <p:nvPr/>
        </p:nvSpPr>
        <p:spPr>
          <a:xfrm>
            <a:off x="6080760" y="3822192"/>
            <a:ext cx="5486400" cy="868680"/>
          </a:xfrm>
          <a:prstGeom prst="rect">
            <a:avLst/>
          </a:prstGeom>
          <a:noFill/>
          <a:ln/>
        </p:spPr>
        <p:txBody>
          <a:bodyPr wrap="square" lIns="0" tIns="0" rIns="0" bIns="0" rtlCol="0" anchor="t"/>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Phone churn ticked up. A differentiator that is not a discount helps reverse it.</a:t>
            </a:r>
            <a:endParaRPr lang="en-US" sz="1350" dirty="0"/>
          </a:p>
        </p:txBody>
      </p:sp>
      <p:sp>
        <p:nvSpPr>
          <p:cNvPr id="10" name="Shape 8"/>
          <p:cNvSpPr/>
          <p:nvPr/>
        </p:nvSpPr>
        <p:spPr>
          <a:xfrm>
            <a:off x="777240" y="4937760"/>
            <a:ext cx="164592" cy="164592"/>
          </a:xfrm>
          <a:prstGeom prst="ellipse">
            <a:avLst/>
          </a:prstGeom>
          <a:solidFill>
            <a:srgbClr val="1D1D1F"/>
          </a:solidFill>
          <a:ln/>
        </p:spPr>
      </p:sp>
      <p:sp>
        <p:nvSpPr>
          <p:cNvPr id="11" name="Text 9"/>
          <p:cNvSpPr/>
          <p:nvPr/>
        </p:nvSpPr>
        <p:spPr>
          <a:xfrm>
            <a:off x="1188720" y="4901184"/>
            <a:ext cx="4572000" cy="868680"/>
          </a:xfrm>
          <a:prstGeom prst="rect">
            <a:avLst/>
          </a:prstGeom>
          <a:noFill/>
          <a:ln/>
        </p:spPr>
        <p:txBody>
          <a:bodyPr wrap="square" lIns="0" tIns="0" rIns="0" bIns="0" rtlCol="0" anchor="t"/>
          <a:lstStyle/>
          <a:p>
            <a:pPr indent="0" marL="0">
              <a:lnSpc>
                <a:spcPct val="105000"/>
              </a:lnSpc>
              <a:buNone/>
            </a:pPr>
            <a:r>
              <a:rPr lang="en-US" sz="1600" b="1" dirty="0">
                <a:solidFill>
                  <a:srgbClr val="1D1D1F"/>
                </a:solidFill>
                <a:latin typeface="Arial" pitchFamily="34" charset="0"/>
                <a:ea typeface="Arial" pitchFamily="34" charset="-122"/>
                <a:cs typeface="Arial" pitchFamily="34" charset="-120"/>
              </a:rPr>
              <a:t>Data sits with everyone but the customer</a:t>
            </a:r>
            <a:endParaRPr lang="en-US" sz="1600" dirty="0"/>
          </a:p>
        </p:txBody>
      </p:sp>
      <p:sp>
        <p:nvSpPr>
          <p:cNvPr id="12" name="Text 10"/>
          <p:cNvSpPr/>
          <p:nvPr/>
        </p:nvSpPr>
        <p:spPr>
          <a:xfrm>
            <a:off x="6080760" y="4901184"/>
            <a:ext cx="5486400" cy="868680"/>
          </a:xfrm>
          <a:prstGeom prst="rect">
            <a:avLst/>
          </a:prstGeom>
          <a:noFill/>
          <a:ln/>
        </p:spPr>
        <p:txBody>
          <a:bodyPr wrap="square" lIns="0" tIns="0" rIns="0" bIns="0" rtlCol="0" anchor="t"/>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No agent loyal only to the household. The converged bundle has no personal layer.</a:t>
            </a:r>
            <a:endParaRPr lang="en-US" sz="1350" dirty="0"/>
          </a:p>
        </p:txBody>
      </p:sp>
      <p:sp>
        <p:nvSpPr>
          <p:cNvPr id="13" name="Text 11"/>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4" name="Text 12"/>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WHAT ONE ADDS</a:t>
            </a:r>
            <a:endParaRPr lang="en-US" sz="1200" dirty="0"/>
          </a:p>
        </p:txBody>
      </p:sp>
      <p:sp>
        <p:nvSpPr>
          <p:cNvPr id="3" name="Text 1"/>
          <p:cNvSpPr/>
          <p:nvPr/>
        </p:nvSpPr>
        <p:spPr>
          <a:xfrm>
            <a:off x="777240" y="1051560"/>
            <a:ext cx="10637215" cy="1280160"/>
          </a:xfrm>
          <a:prstGeom prst="rect">
            <a:avLst/>
          </a:prstGeom>
          <a:noFill/>
          <a:ln/>
        </p:spPr>
        <p:txBody>
          <a:bodyPr wrap="square" lIns="0" tIns="0" rIns="0" bIns="0" rtlCol="0" anchor="ctr"/>
          <a:lstStyle/>
          <a:p>
            <a:pPr indent="0" marL="0">
              <a:lnSpc>
                <a:spcPct val="105000"/>
              </a:lnSpc>
              <a:buNone/>
            </a:pPr>
            <a:r>
              <a:rPr lang="en-US" sz="3200" b="1" dirty="0">
                <a:solidFill>
                  <a:srgbClr val="1D1D1F"/>
                </a:solidFill>
                <a:latin typeface="Arial" pitchFamily="34" charset="0"/>
                <a:ea typeface="Arial" pitchFamily="34" charset="-122"/>
                <a:cs typeface="Arial" pitchFamily="34" charset="-120"/>
              </a:rPr>
              <a:t>An owned layer that deepens the converged household.</a:t>
            </a:r>
            <a:endParaRPr lang="en-US" sz="3200" dirty="0"/>
          </a:p>
        </p:txBody>
      </p:sp>
      <p:sp>
        <p:nvSpPr>
          <p:cNvPr id="4" name="Shape 2"/>
          <p:cNvSpPr/>
          <p:nvPr/>
        </p:nvSpPr>
        <p:spPr>
          <a:xfrm>
            <a:off x="777240" y="2743200"/>
            <a:ext cx="3362858" cy="2606040"/>
          </a:xfrm>
          <a:prstGeom prst="roundRect">
            <a:avLst>
              <a:gd name="adj" fmla="val 2807"/>
            </a:avLst>
          </a:prstGeom>
          <a:solidFill>
            <a:srgbClr val="F5F5F7"/>
          </a:solidFill>
          <a:ln/>
          <a:effectLst>
            <a:outerShdw sx="100000" sy="100000" kx="0" ky="0" algn="bl" rotWithShape="0" blurRad="114300" dist="38100" dir="5400000">
              <a:srgbClr val="000000">
                <a:alpha val="8000"/>
              </a:srgbClr>
            </a:outerShdw>
          </a:effectLst>
        </p:spPr>
      </p:sp>
      <p:sp>
        <p:nvSpPr>
          <p:cNvPr id="5" name="Text 3"/>
          <p:cNvSpPr/>
          <p:nvPr/>
        </p:nvSpPr>
        <p:spPr>
          <a:xfrm>
            <a:off x="1069848" y="3035808"/>
            <a:ext cx="2777642" cy="685800"/>
          </a:xfrm>
          <a:prstGeom prst="rect">
            <a:avLst/>
          </a:prstGeom>
          <a:noFill/>
          <a:ln/>
        </p:spPr>
        <p:txBody>
          <a:bodyPr wrap="square" lIns="0" tIns="0" rIns="0" bIns="0" rtlCol="0" anchor="ctr"/>
          <a:lstStyle/>
          <a:p>
            <a:pPr indent="0" marL="0">
              <a:lnSpc>
                <a:spcPct val="100000"/>
              </a:lnSpc>
              <a:buNone/>
            </a:pPr>
            <a:r>
              <a:rPr lang="en-US" sz="1800" b="1" dirty="0">
                <a:solidFill>
                  <a:srgbClr val="1D1D1F"/>
                </a:solidFill>
                <a:latin typeface="Arial" pitchFamily="34" charset="0"/>
                <a:ea typeface="Arial" pitchFamily="34" charset="-122"/>
                <a:cs typeface="Arial" pitchFamily="34" charset="-120"/>
              </a:rPr>
              <a:t>Owned, so it sticks</a:t>
            </a:r>
            <a:endParaRPr lang="en-US" sz="1800" dirty="0"/>
          </a:p>
        </p:txBody>
      </p:sp>
      <p:sp>
        <p:nvSpPr>
          <p:cNvPr id="6" name="Text 4"/>
          <p:cNvSpPr/>
          <p:nvPr/>
        </p:nvSpPr>
        <p:spPr>
          <a:xfrm>
            <a:off x="1069848" y="3767328"/>
            <a:ext cx="2777642" cy="137160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Agent One gives the household an agent and data they own. The right kind of lock-in, on top of convergence.</a:t>
            </a:r>
            <a:endParaRPr lang="en-US" sz="1350" dirty="0"/>
          </a:p>
        </p:txBody>
      </p:sp>
      <p:sp>
        <p:nvSpPr>
          <p:cNvPr id="7" name="Shape 5"/>
          <p:cNvSpPr/>
          <p:nvPr/>
        </p:nvSpPr>
        <p:spPr>
          <a:xfrm>
            <a:off x="4414418" y="2743200"/>
            <a:ext cx="3362858" cy="2606040"/>
          </a:xfrm>
          <a:prstGeom prst="roundRect">
            <a:avLst>
              <a:gd name="adj" fmla="val 2807"/>
            </a:avLst>
          </a:prstGeom>
          <a:solidFill>
            <a:srgbClr val="F5F5F7"/>
          </a:solidFill>
          <a:ln/>
          <a:effectLst>
            <a:outerShdw sx="100000" sy="100000" kx="0" ky="0" algn="bl" rotWithShape="0" blurRad="114300" dist="38100" dir="5400000">
              <a:srgbClr val="000000">
                <a:alpha val="8000"/>
              </a:srgbClr>
            </a:outerShdw>
          </a:effectLst>
        </p:spPr>
      </p:sp>
      <p:sp>
        <p:nvSpPr>
          <p:cNvPr id="8" name="Text 6"/>
          <p:cNvSpPr/>
          <p:nvPr/>
        </p:nvSpPr>
        <p:spPr>
          <a:xfrm>
            <a:off x="4707026" y="3035808"/>
            <a:ext cx="2777642" cy="685800"/>
          </a:xfrm>
          <a:prstGeom prst="rect">
            <a:avLst/>
          </a:prstGeom>
          <a:noFill/>
          <a:ln/>
        </p:spPr>
        <p:txBody>
          <a:bodyPr wrap="square" lIns="0" tIns="0" rIns="0" bIns="0" rtlCol="0" anchor="ctr"/>
          <a:lstStyle/>
          <a:p>
            <a:pPr indent="0" marL="0">
              <a:lnSpc>
                <a:spcPct val="100000"/>
              </a:lnSpc>
              <a:buNone/>
            </a:pPr>
            <a:r>
              <a:rPr lang="en-US" sz="1800" b="1" dirty="0">
                <a:solidFill>
                  <a:srgbClr val="1D1D1F"/>
                </a:solidFill>
                <a:latin typeface="Arial" pitchFamily="34" charset="0"/>
                <a:ea typeface="Arial" pitchFamily="34" charset="-122"/>
                <a:cs typeface="Arial" pitchFamily="34" charset="-120"/>
              </a:rPr>
              <a:t>Beyond price</a:t>
            </a:r>
            <a:endParaRPr lang="en-US" sz="1800" dirty="0"/>
          </a:p>
        </p:txBody>
      </p:sp>
      <p:sp>
        <p:nvSpPr>
          <p:cNvPr id="9" name="Text 7"/>
          <p:cNvSpPr/>
          <p:nvPr/>
        </p:nvSpPr>
        <p:spPr>
          <a:xfrm>
            <a:off x="4707026" y="3767328"/>
            <a:ext cx="2777642" cy="137160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A differentiator that is not a promo. A reason to choose AT&amp;T that rivals cannot match on price.</a:t>
            </a:r>
            <a:endParaRPr lang="en-US" sz="1350" dirty="0"/>
          </a:p>
        </p:txBody>
      </p:sp>
      <p:sp>
        <p:nvSpPr>
          <p:cNvPr id="10" name="Shape 8"/>
          <p:cNvSpPr/>
          <p:nvPr/>
        </p:nvSpPr>
        <p:spPr>
          <a:xfrm>
            <a:off x="8051597" y="2743200"/>
            <a:ext cx="3362858" cy="2606040"/>
          </a:xfrm>
          <a:prstGeom prst="roundRect">
            <a:avLst>
              <a:gd name="adj" fmla="val 2807"/>
            </a:avLst>
          </a:prstGeom>
          <a:solidFill>
            <a:srgbClr val="F5F5F7"/>
          </a:solidFill>
          <a:ln/>
          <a:effectLst>
            <a:outerShdw sx="100000" sy="100000" kx="0" ky="0" algn="bl" rotWithShape="0" blurRad="114300" dist="38100" dir="5400000">
              <a:srgbClr val="000000">
                <a:alpha val="8000"/>
              </a:srgbClr>
            </a:outerShdw>
          </a:effectLst>
        </p:spPr>
      </p:sp>
      <p:sp>
        <p:nvSpPr>
          <p:cNvPr id="11" name="Text 9"/>
          <p:cNvSpPr/>
          <p:nvPr/>
        </p:nvSpPr>
        <p:spPr>
          <a:xfrm>
            <a:off x="8344205" y="3035808"/>
            <a:ext cx="2777642" cy="685800"/>
          </a:xfrm>
          <a:prstGeom prst="rect">
            <a:avLst/>
          </a:prstGeom>
          <a:noFill/>
          <a:ln/>
        </p:spPr>
        <p:txBody>
          <a:bodyPr wrap="square" lIns="0" tIns="0" rIns="0" bIns="0" rtlCol="0" anchor="ctr"/>
          <a:lstStyle/>
          <a:p>
            <a:pPr indent="0" marL="0">
              <a:lnSpc>
                <a:spcPct val="100000"/>
              </a:lnSpc>
              <a:buNone/>
            </a:pPr>
            <a:r>
              <a:rPr lang="en-US" sz="1800" b="1" dirty="0">
                <a:solidFill>
                  <a:srgbClr val="1D1D1F"/>
                </a:solidFill>
                <a:latin typeface="Arial" pitchFamily="34" charset="0"/>
                <a:ea typeface="Arial" pitchFamily="34" charset="-122"/>
                <a:cs typeface="Arial" pitchFamily="34" charset="-120"/>
              </a:rPr>
              <a:t>Per-household value</a:t>
            </a:r>
            <a:endParaRPr lang="en-US" sz="1800" dirty="0"/>
          </a:p>
        </p:txBody>
      </p:sp>
      <p:sp>
        <p:nvSpPr>
          <p:cNvPr id="12" name="Text 10"/>
          <p:cNvSpPr/>
          <p:nvPr/>
        </p:nvSpPr>
        <p:spPr>
          <a:xfrm>
            <a:off x="8344205" y="3767328"/>
            <a:ext cx="2777642" cy="137160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Agent One lifts revenue per household, exactly the convergence metric you optimize.</a:t>
            </a:r>
            <a:endParaRPr lang="en-US" sz="1350" dirty="0"/>
          </a:p>
        </p:txBody>
      </p:sp>
      <p:sp>
        <p:nvSpPr>
          <p:cNvPr id="13" name="Text 11"/>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4" name="Text 12"/>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ILLUSTRATIVE MATH</a:t>
            </a:r>
            <a:endParaRPr lang="en-US" sz="1200" dirty="0"/>
          </a:p>
        </p:txBody>
      </p:sp>
      <p:sp>
        <p:nvSpPr>
          <p:cNvPr id="3" name="Text 1"/>
          <p:cNvSpPr/>
          <p:nvPr/>
        </p:nvSpPr>
        <p:spPr>
          <a:xfrm>
            <a:off x="777240" y="1051560"/>
            <a:ext cx="7315200" cy="822960"/>
          </a:xfrm>
          <a:prstGeom prst="rect">
            <a:avLst/>
          </a:prstGeom>
          <a:noFill/>
          <a:ln/>
        </p:spPr>
        <p:txBody>
          <a:bodyPr wrap="square" lIns="0" tIns="0" rIns="0" bIns="0" rtlCol="0" anchor="ctr"/>
          <a:lstStyle/>
          <a:p>
            <a:pPr indent="0" marL="0">
              <a:lnSpc>
                <a:spcPct val="100000"/>
              </a:lnSpc>
              <a:buNone/>
            </a:pPr>
            <a:r>
              <a:rPr lang="en-US" sz="2800" b="1" dirty="0">
                <a:solidFill>
                  <a:srgbClr val="1D1D1F"/>
                </a:solidFill>
                <a:latin typeface="Arial" pitchFamily="34" charset="0"/>
                <a:ea typeface="Arial" pitchFamily="34" charset="-122"/>
                <a:cs typeface="Arial" pitchFamily="34" charset="-120"/>
              </a:rPr>
              <a:t>What an Agent One attach can add, per 1,000 households.</a:t>
            </a:r>
            <a:endParaRPr lang="en-US" sz="2800" dirty="0"/>
          </a:p>
        </p:txBody>
      </p:sp>
      <p:sp>
        <p:nvSpPr>
          <p:cNvPr id="4" name="Shape 2"/>
          <p:cNvSpPr/>
          <p:nvPr/>
        </p:nvSpPr>
        <p:spPr>
          <a:xfrm>
            <a:off x="9128455" y="502920"/>
            <a:ext cx="2286000" cy="411480"/>
          </a:xfrm>
          <a:prstGeom prst="roundRect">
            <a:avLst>
              <a:gd name="adj" fmla="val 13333"/>
            </a:avLst>
          </a:prstGeom>
          <a:solidFill>
            <a:srgbClr val="1D1D1F"/>
          </a:solidFill>
          <a:ln/>
        </p:spPr>
      </p:sp>
      <p:sp>
        <p:nvSpPr>
          <p:cNvPr id="5" name="Text 3"/>
          <p:cNvSpPr/>
          <p:nvPr/>
        </p:nvSpPr>
        <p:spPr>
          <a:xfrm>
            <a:off x="9128455" y="502920"/>
            <a:ext cx="2286000" cy="411480"/>
          </a:xfrm>
          <a:prstGeom prst="rect">
            <a:avLst/>
          </a:prstGeom>
          <a:noFill/>
          <a:ln/>
        </p:spPr>
        <p:txBody>
          <a:bodyPr wrap="square" lIns="0" tIns="0" rIns="0" bIns="0" rtlCol="0" anchor="ctr"/>
          <a:lstStyle/>
          <a:p>
            <a:pPr algn="ctr" indent="0" marL="0">
              <a:buNone/>
            </a:pPr>
            <a:r>
              <a:rPr lang="en-US" sz="1200" b="1" spc="200" kern="0" dirty="0">
                <a:solidFill>
                  <a:srgbClr val="FBFBFD"/>
                </a:solidFill>
                <a:latin typeface="Arial" pitchFamily="34" charset="0"/>
                <a:ea typeface="Arial" pitchFamily="34" charset="-122"/>
                <a:cs typeface="Arial" pitchFamily="34" charset="-120"/>
              </a:rPr>
              <a:t>ILLUSTRATIVE</a:t>
            </a:r>
            <a:endParaRPr lang="en-US" sz="1200" dirty="0"/>
          </a:p>
        </p:txBody>
      </p:sp>
      <p:graphicFrame>
        <p:nvGraphicFramePr>
          <p:cNvPr id="6" name="Chart 0" descr=""/>
          <p:cNvGraphicFramePr/>
          <p:nvPr/>
        </p:nvGraphicFramePr>
        <p:xfrm>
          <a:off x="777240" y="2148840"/>
          <a:ext cx="6766560" cy="3337560"/>
        </p:xfrm>
        <a:graphic xmlns:a="http://schemas.openxmlformats.org/drawingml/2006/main">
          <a:graphicData uri="http://schemas.openxmlformats.org/drawingml/2006/chart">
            <c:chart xmlns:c="http://schemas.openxmlformats.org/drawingml/2006/chart" r:id="rId1"/>
          </a:graphicData>
        </a:graphic>
      </p:graphicFrame>
      <p:sp>
        <p:nvSpPr>
          <p:cNvPr id="7" name="Text 4"/>
          <p:cNvSpPr/>
          <p:nvPr/>
        </p:nvSpPr>
        <p:spPr>
          <a:xfrm>
            <a:off x="7863840" y="2377440"/>
            <a:ext cx="3550615" cy="2743200"/>
          </a:xfrm>
          <a:prstGeom prst="rect">
            <a:avLst/>
          </a:prstGeom>
          <a:noFill/>
          <a:ln/>
        </p:spPr>
        <p:txBody>
          <a:bodyPr wrap="square" lIns="0" tIns="0" rIns="0" bIns="0" rtlCol="0" anchor="ctr"/>
          <a:lstStyle/>
          <a:p>
            <a:pPr indent="0" marL="0">
              <a:lnSpc>
                <a:spcPct val="125000"/>
              </a:lnSpc>
              <a:spcAft>
                <a:spcPts val="600"/>
              </a:spcAft>
              <a:buNone/>
            </a:pPr>
            <a:r>
              <a:rPr lang="en-US" sz="1300" b="1" dirty="0">
                <a:solidFill>
                  <a:srgbClr val="6E6E73"/>
                </a:solidFill>
                <a:latin typeface="Arial" pitchFamily="34" charset="0"/>
                <a:ea typeface="Arial" pitchFamily="34" charset="-122"/>
                <a:cs typeface="Arial" pitchFamily="34" charset="-120"/>
              </a:rPr>
              <a:t>Model only, not a forecast.</a:t>
            </a:r>
            <a:endParaRPr lang="en-US" sz="1300" dirty="0"/>
          </a:p>
          <a:p>
            <a:pPr indent="0" marL="0">
              <a:lnSpc>
                <a:spcPct val="125000"/>
              </a:lnSpc>
              <a:buNone/>
            </a:pPr>
            <a:r>
              <a:rPr lang="en-US" sz="1300" dirty="0">
                <a:solidFill>
                  <a:srgbClr val="6E6E73"/>
                </a:solidFill>
                <a:latin typeface="Arial" pitchFamily="34" charset="0"/>
                <a:ea typeface="Arial" pitchFamily="34" charset="-122"/>
                <a:cs typeface="Arial" pitchFamily="34" charset="-120"/>
              </a:rPr>
              <a:t>Hypothetical attach rate × published 🤫 Agent One price of $69.69/mo. Excludes revenue share and churn. Churn and household-revenue lift are strategic, not modeled here. Carrier economics differ and are set by a partner agreement.</a:t>
            </a:r>
            <a:endParaRPr lang="en-US" sz="1300" dirty="0"/>
          </a:p>
        </p:txBody>
      </p:sp>
      <p:sp>
        <p:nvSpPr>
          <p:cNvPr id="8" name="Text 5"/>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9" name="Text 6"/>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WHAT WE PROPOSE TO DO TOGETHER</a:t>
            </a:r>
            <a:endParaRPr lang="en-US" sz="12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400" b="1" dirty="0">
                <a:solidFill>
                  <a:srgbClr val="1D1D1F"/>
                </a:solidFill>
                <a:latin typeface="Arial" pitchFamily="34" charset="0"/>
                <a:ea typeface="Arial" pitchFamily="34" charset="-122"/>
                <a:cs typeface="Arial" pitchFamily="34" charset="-120"/>
              </a:rPr>
              <a:t>Integrate. Co-market. Distribute.</a:t>
            </a:r>
            <a:endParaRPr lang="en-US" sz="3400" dirty="0"/>
          </a:p>
        </p:txBody>
      </p:sp>
      <p:sp>
        <p:nvSpPr>
          <p:cNvPr id="4" name="Shape 2"/>
          <p:cNvSpPr/>
          <p:nvPr/>
        </p:nvSpPr>
        <p:spPr>
          <a:xfrm>
            <a:off x="777240" y="2331720"/>
            <a:ext cx="3362858" cy="3108960"/>
          </a:xfrm>
          <a:prstGeom prst="roundRect">
            <a:avLst>
              <a:gd name="adj" fmla="val 2353"/>
            </a:avLst>
          </a:prstGeom>
          <a:solidFill>
            <a:srgbClr val="FBFBFD"/>
          </a:solidFill>
          <a:ln w="12700">
            <a:solidFill>
              <a:srgbClr val="D2D2D7"/>
            </a:solidFill>
            <a:prstDash val="solid"/>
          </a:ln>
        </p:spPr>
      </p:sp>
      <p:sp>
        <p:nvSpPr>
          <p:cNvPr id="5" name="Text 3"/>
          <p:cNvSpPr/>
          <p:nvPr/>
        </p:nvSpPr>
        <p:spPr>
          <a:xfrm>
            <a:off x="1097280" y="2651760"/>
            <a:ext cx="2722778" cy="54864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Integrate</a:t>
            </a:r>
            <a:endParaRPr lang="en-US" sz="2400" dirty="0"/>
          </a:p>
        </p:txBody>
      </p:sp>
      <p:sp>
        <p:nvSpPr>
          <p:cNvPr id="6" name="Text 4"/>
          <p:cNvSpPr/>
          <p:nvPr/>
        </p:nvSpPr>
        <p:spPr>
          <a:xfrm>
            <a:off x="1097280" y="3337560"/>
            <a:ext cx="2722778" cy="196596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Add Agent One to the converged bundle and OneConnect. On-device by default, simple to activate across fiber and 5G.</a:t>
            </a:r>
            <a:endParaRPr lang="en-US" sz="1400" dirty="0"/>
          </a:p>
        </p:txBody>
      </p:sp>
      <p:sp>
        <p:nvSpPr>
          <p:cNvPr id="7" name="Shape 5"/>
          <p:cNvSpPr/>
          <p:nvPr/>
        </p:nvSpPr>
        <p:spPr>
          <a:xfrm>
            <a:off x="4414418" y="2331720"/>
            <a:ext cx="3362858" cy="3108960"/>
          </a:xfrm>
          <a:prstGeom prst="roundRect">
            <a:avLst>
              <a:gd name="adj" fmla="val 2353"/>
            </a:avLst>
          </a:prstGeom>
          <a:solidFill>
            <a:srgbClr val="FBFBFD"/>
          </a:solidFill>
          <a:ln w="12700">
            <a:solidFill>
              <a:srgbClr val="D2D2D7"/>
            </a:solidFill>
            <a:prstDash val="solid"/>
          </a:ln>
        </p:spPr>
      </p:sp>
      <p:sp>
        <p:nvSpPr>
          <p:cNvPr id="8" name="Text 6"/>
          <p:cNvSpPr/>
          <p:nvPr/>
        </p:nvSpPr>
        <p:spPr>
          <a:xfrm>
            <a:off x="4734458" y="2651760"/>
            <a:ext cx="2722778" cy="54864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Co-market</a:t>
            </a:r>
            <a:endParaRPr lang="en-US" sz="2400" dirty="0"/>
          </a:p>
        </p:txBody>
      </p:sp>
      <p:sp>
        <p:nvSpPr>
          <p:cNvPr id="9" name="Text 7"/>
          <p:cNvSpPr/>
          <p:nvPr/>
        </p:nvSpPr>
        <p:spPr>
          <a:xfrm>
            <a:off x="4734458" y="3337560"/>
            <a:ext cx="2722778" cy="196596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Position Agent One as the personal layer of the converged household, owned by the customer.</a:t>
            </a:r>
            <a:endParaRPr lang="en-US" sz="1400" dirty="0"/>
          </a:p>
        </p:txBody>
      </p:sp>
      <p:sp>
        <p:nvSpPr>
          <p:cNvPr id="10" name="Shape 8"/>
          <p:cNvSpPr/>
          <p:nvPr/>
        </p:nvSpPr>
        <p:spPr>
          <a:xfrm>
            <a:off x="8051597" y="2331720"/>
            <a:ext cx="3362858" cy="3108960"/>
          </a:xfrm>
          <a:prstGeom prst="roundRect">
            <a:avLst>
              <a:gd name="adj" fmla="val 2353"/>
            </a:avLst>
          </a:prstGeom>
          <a:solidFill>
            <a:srgbClr val="FBFBFD"/>
          </a:solidFill>
          <a:ln w="12700">
            <a:solidFill>
              <a:srgbClr val="D2D2D7"/>
            </a:solidFill>
            <a:prstDash val="solid"/>
          </a:ln>
        </p:spPr>
      </p:sp>
      <p:sp>
        <p:nvSpPr>
          <p:cNvPr id="11" name="Text 9"/>
          <p:cNvSpPr/>
          <p:nvPr/>
        </p:nvSpPr>
        <p:spPr>
          <a:xfrm>
            <a:off x="8371637" y="2651760"/>
            <a:ext cx="2722778" cy="54864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Distribute</a:t>
            </a:r>
            <a:endParaRPr lang="en-US" sz="2400" dirty="0"/>
          </a:p>
        </p:txBody>
      </p:sp>
      <p:sp>
        <p:nvSpPr>
          <p:cNvPr id="12" name="Text 10"/>
          <p:cNvSpPr/>
          <p:nvPr/>
        </p:nvSpPr>
        <p:spPr>
          <a:xfrm>
            <a:off x="8371637" y="3337560"/>
            <a:ext cx="2722778" cy="196596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Bring Agent One to the converged base as a churn-lowering, per-household value line.</a:t>
            </a:r>
            <a:endParaRPr lang="en-US" sz="1400" dirty="0"/>
          </a:p>
        </p:txBody>
      </p:sp>
      <p:sp>
        <p:nvSpPr>
          <p:cNvPr id="13" name="Text 11"/>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4" name="Text 12"/>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TRUST AND NETWORK</a:t>
            </a:r>
            <a:endParaRPr lang="en-US" sz="1200" dirty="0"/>
          </a:p>
        </p:txBody>
      </p:sp>
      <p:sp>
        <p:nvSpPr>
          <p:cNvPr id="3" name="Text 1"/>
          <p:cNvSpPr/>
          <p:nvPr/>
        </p:nvSpPr>
        <p:spPr>
          <a:xfrm>
            <a:off x="777240" y="1005840"/>
            <a:ext cx="10637215" cy="1097280"/>
          </a:xfrm>
          <a:prstGeom prst="rect">
            <a:avLst/>
          </a:prstGeom>
          <a:noFill/>
          <a:ln/>
        </p:spPr>
        <p:txBody>
          <a:bodyPr wrap="square" lIns="0" tIns="0" rIns="0" bIns="0" rtlCol="0" anchor="ctr"/>
          <a:lstStyle/>
          <a:p>
            <a:pPr indent="0" marL="0">
              <a:lnSpc>
                <a:spcPct val="105000"/>
              </a:lnSpc>
              <a:buNone/>
            </a:pPr>
            <a:r>
              <a:rPr lang="en-US" sz="2700" b="1" dirty="0">
                <a:solidFill>
                  <a:srgbClr val="1D1D1F"/>
                </a:solidFill>
                <a:latin typeface="Arial" pitchFamily="34" charset="0"/>
                <a:ea typeface="Arial" pitchFamily="34" charset="-122"/>
                <a:cs typeface="Arial" pitchFamily="34" charset="-120"/>
              </a:rPr>
              <a:t>Why it is safe to put on the bill.</a:t>
            </a:r>
            <a:endParaRPr lang="en-US" sz="2700" dirty="0"/>
          </a:p>
        </p:txBody>
      </p:sp>
      <p:sp>
        <p:nvSpPr>
          <p:cNvPr id="4" name="Shape 2"/>
          <p:cNvSpPr/>
          <p:nvPr/>
        </p:nvSpPr>
        <p:spPr>
          <a:xfrm>
            <a:off x="563728" y="2788920"/>
            <a:ext cx="3383280" cy="1828800"/>
          </a:xfrm>
          <a:prstGeom prst="roundRect">
            <a:avLst>
              <a:gd name="adj" fmla="val 4000"/>
            </a:avLst>
          </a:prstGeom>
          <a:solidFill>
            <a:srgbClr val="1D1D1F"/>
          </a:solidFill>
          <a:ln/>
          <a:effectLst>
            <a:outerShdw sx="100000" sy="100000" kx="0" ky="0" algn="bl" rotWithShape="0" blurRad="114300" dist="38100" dir="5400000">
              <a:srgbClr val="000000">
                <a:alpha val="8000"/>
              </a:srgbClr>
            </a:outerShdw>
          </a:effectLst>
        </p:spPr>
      </p:sp>
      <p:sp>
        <p:nvSpPr>
          <p:cNvPr id="5" name="Text 3"/>
          <p:cNvSpPr/>
          <p:nvPr/>
        </p:nvSpPr>
        <p:spPr>
          <a:xfrm>
            <a:off x="838048" y="3044952"/>
            <a:ext cx="2834640" cy="457200"/>
          </a:xfrm>
          <a:prstGeom prst="rect">
            <a:avLst/>
          </a:prstGeom>
          <a:noFill/>
          <a:ln/>
        </p:spPr>
        <p:txBody>
          <a:bodyPr wrap="square" lIns="0" tIns="0" rIns="0" bIns="0" rtlCol="0" anchor="ctr"/>
          <a:lstStyle/>
          <a:p>
            <a:pPr indent="0" marL="0">
              <a:buNone/>
            </a:pPr>
            <a:r>
              <a:rPr lang="en-US" sz="2000" b="1" dirty="0">
                <a:solidFill>
                  <a:srgbClr val="FBFBFD"/>
                </a:solidFill>
                <a:latin typeface="Arial" pitchFamily="34" charset="0"/>
                <a:ea typeface="Arial" pitchFamily="34" charset="-122"/>
                <a:cs typeface="Arial" pitchFamily="34" charset="-120"/>
              </a:rPr>
              <a:t>Household owns the data</a:t>
            </a:r>
            <a:endParaRPr lang="en-US" sz="2000" dirty="0"/>
          </a:p>
        </p:txBody>
      </p:sp>
      <p:sp>
        <p:nvSpPr>
          <p:cNvPr id="6" name="Text 4"/>
          <p:cNvSpPr/>
          <p:nvPr/>
        </p:nvSpPr>
        <p:spPr>
          <a:xfrm>
            <a:off x="838048" y="3566160"/>
            <a:ext cx="2834640" cy="914400"/>
          </a:xfrm>
          <a:prstGeom prst="rect">
            <a:avLst/>
          </a:prstGeom>
          <a:noFill/>
          <a:ln/>
        </p:spPr>
        <p:txBody>
          <a:bodyPr wrap="square" lIns="0" tIns="0" rIns="0" bIns="0" rtlCol="0" anchor="ctr"/>
          <a:lstStyle/>
          <a:p>
            <a:pPr indent="0" marL="0">
              <a:lnSpc>
                <a:spcPct val="112000"/>
              </a:lnSpc>
              <a:buNone/>
            </a:pPr>
            <a:r>
              <a:rPr lang="en-US" sz="1200" dirty="0">
                <a:solidFill>
                  <a:srgbClr val="C7C7CC"/>
                </a:solidFill>
                <a:latin typeface="Arial" pitchFamily="34" charset="0"/>
                <a:ea typeface="Arial" pitchFamily="34" charset="-122"/>
                <a:cs typeface="Arial" pitchFamily="34" charset="-120"/>
              </a:rPr>
              <a:t>Not Hushh, not the carrier. Ownership sits with the people. Trust by design.</a:t>
            </a:r>
            <a:endParaRPr lang="en-US" sz="1200" dirty="0"/>
          </a:p>
        </p:txBody>
      </p:sp>
      <p:sp>
        <p:nvSpPr>
          <p:cNvPr id="7" name="Text 5"/>
          <p:cNvSpPr/>
          <p:nvPr/>
        </p:nvSpPr>
        <p:spPr>
          <a:xfrm>
            <a:off x="3947008" y="2788920"/>
            <a:ext cx="457200" cy="1828800"/>
          </a:xfrm>
          <a:prstGeom prst="rect">
            <a:avLst/>
          </a:prstGeom>
          <a:noFill/>
          <a:ln/>
        </p:spPr>
        <p:txBody>
          <a:bodyPr wrap="square" lIns="0" tIns="0" rIns="0" bIns="0" rtlCol="0" anchor="ctr"/>
          <a:lstStyle/>
          <a:p>
            <a:pPr algn="ctr" indent="0" marL="0">
              <a:buNone/>
            </a:pPr>
            <a:r>
              <a:rPr lang="en-US" sz="2600" dirty="0">
                <a:solidFill>
                  <a:srgbClr val="6E6E73"/>
                </a:solidFill>
                <a:latin typeface="Arial" pitchFamily="34" charset="0"/>
                <a:ea typeface="Arial" pitchFamily="34" charset="-122"/>
                <a:cs typeface="Arial" pitchFamily="34" charset="-120"/>
              </a:rPr>
              <a:t>›</a:t>
            </a:r>
            <a:endParaRPr lang="en-US" sz="2600" dirty="0"/>
          </a:p>
        </p:txBody>
      </p:sp>
      <p:sp>
        <p:nvSpPr>
          <p:cNvPr id="8" name="Shape 6"/>
          <p:cNvSpPr/>
          <p:nvPr/>
        </p:nvSpPr>
        <p:spPr>
          <a:xfrm>
            <a:off x="4404208" y="2788920"/>
            <a:ext cx="3383280" cy="1828800"/>
          </a:xfrm>
          <a:prstGeom prst="roundRect">
            <a:avLst>
              <a:gd name="adj" fmla="val 4000"/>
            </a:avLst>
          </a:prstGeom>
          <a:solidFill>
            <a:srgbClr val="F5F5F7"/>
          </a:solidFill>
          <a:ln/>
          <a:effectLst>
            <a:outerShdw sx="100000" sy="100000" kx="0" ky="0" algn="bl" rotWithShape="0" blurRad="114300" dist="38100" dir="5400000">
              <a:srgbClr val="000000">
                <a:alpha val="8000"/>
              </a:srgbClr>
            </a:outerShdw>
          </a:effectLst>
        </p:spPr>
      </p:sp>
      <p:sp>
        <p:nvSpPr>
          <p:cNvPr id="9" name="Text 7"/>
          <p:cNvSpPr/>
          <p:nvPr/>
        </p:nvSpPr>
        <p:spPr>
          <a:xfrm>
            <a:off x="4678528" y="3044952"/>
            <a:ext cx="2834640" cy="457200"/>
          </a:xfrm>
          <a:prstGeom prst="rect">
            <a:avLst/>
          </a:prstGeom>
          <a:noFill/>
          <a:ln/>
        </p:spPr>
        <p:txBody>
          <a:bodyPr wrap="square" lIns="0" tIns="0" rIns="0" bIns="0" rtlCol="0" anchor="ctr"/>
          <a:lstStyle/>
          <a:p>
            <a:pPr indent="0" marL="0">
              <a:buNone/>
            </a:pPr>
            <a:r>
              <a:rPr lang="en-US" sz="2000" b="1" dirty="0">
                <a:solidFill>
                  <a:srgbClr val="1D1D1F"/>
                </a:solidFill>
                <a:latin typeface="Arial" pitchFamily="34" charset="0"/>
                <a:ea typeface="Arial" pitchFamily="34" charset="-122"/>
                <a:cs typeface="Arial" pitchFamily="34" charset="-120"/>
              </a:rPr>
              <a:t>On-device and on fiber</a:t>
            </a:r>
            <a:endParaRPr lang="en-US" sz="2000" dirty="0"/>
          </a:p>
        </p:txBody>
      </p:sp>
      <p:sp>
        <p:nvSpPr>
          <p:cNvPr id="10" name="Text 8"/>
          <p:cNvSpPr/>
          <p:nvPr/>
        </p:nvSpPr>
        <p:spPr>
          <a:xfrm>
            <a:off x="4678528" y="3566160"/>
            <a:ext cx="2834640" cy="914400"/>
          </a:xfrm>
          <a:prstGeom prst="rect">
            <a:avLst/>
          </a:prstGeom>
          <a:noFill/>
          <a:ln/>
        </p:spPr>
        <p:txBody>
          <a:bodyPr wrap="square" lIns="0" tIns="0" rIns="0" bIns="0" rtlCol="0" anchor="ctr"/>
          <a:lstStyle/>
          <a:p>
            <a:pPr indent="0" marL="0">
              <a:lnSpc>
                <a:spcPct val="112000"/>
              </a:lnSpc>
              <a:buNone/>
            </a:pPr>
            <a:r>
              <a:rPr lang="en-US" sz="1200" dirty="0">
                <a:solidFill>
                  <a:srgbClr val="6E6E73"/>
                </a:solidFill>
                <a:latin typeface="Arial" pitchFamily="34" charset="0"/>
                <a:ea typeface="Arial" pitchFamily="34" charset="-122"/>
                <a:cs typeface="Arial" pitchFamily="34" charset="-120"/>
              </a:rPr>
              <a:t>The agent runs on devices and the home network. Low backhaul, high privacy.</a:t>
            </a:r>
            <a:endParaRPr lang="en-US" sz="1200" dirty="0"/>
          </a:p>
        </p:txBody>
      </p:sp>
      <p:sp>
        <p:nvSpPr>
          <p:cNvPr id="11" name="Text 9"/>
          <p:cNvSpPr/>
          <p:nvPr/>
        </p:nvSpPr>
        <p:spPr>
          <a:xfrm>
            <a:off x="7787488" y="2788920"/>
            <a:ext cx="457200" cy="1828800"/>
          </a:xfrm>
          <a:prstGeom prst="rect">
            <a:avLst/>
          </a:prstGeom>
          <a:noFill/>
          <a:ln/>
        </p:spPr>
        <p:txBody>
          <a:bodyPr wrap="square" lIns="0" tIns="0" rIns="0" bIns="0" rtlCol="0" anchor="ctr"/>
          <a:lstStyle/>
          <a:p>
            <a:pPr algn="ctr" indent="0" marL="0">
              <a:buNone/>
            </a:pPr>
            <a:r>
              <a:rPr lang="en-US" sz="2600" dirty="0">
                <a:solidFill>
                  <a:srgbClr val="6E6E73"/>
                </a:solidFill>
                <a:latin typeface="Arial" pitchFamily="34" charset="0"/>
                <a:ea typeface="Arial" pitchFamily="34" charset="-122"/>
                <a:cs typeface="Arial" pitchFamily="34" charset="-120"/>
              </a:rPr>
              <a:t>›</a:t>
            </a:r>
            <a:endParaRPr lang="en-US" sz="2600" dirty="0"/>
          </a:p>
        </p:txBody>
      </p:sp>
      <p:sp>
        <p:nvSpPr>
          <p:cNvPr id="12" name="Shape 10"/>
          <p:cNvSpPr/>
          <p:nvPr/>
        </p:nvSpPr>
        <p:spPr>
          <a:xfrm>
            <a:off x="8244688" y="2788920"/>
            <a:ext cx="3383280" cy="1828800"/>
          </a:xfrm>
          <a:prstGeom prst="roundRect">
            <a:avLst>
              <a:gd name="adj" fmla="val 4000"/>
            </a:avLst>
          </a:prstGeom>
          <a:solidFill>
            <a:srgbClr val="F5F5F7"/>
          </a:solidFill>
          <a:ln/>
          <a:effectLst>
            <a:outerShdw sx="100000" sy="100000" kx="0" ky="0" algn="bl" rotWithShape="0" blurRad="114300" dist="38100" dir="5400000">
              <a:srgbClr val="000000">
                <a:alpha val="8000"/>
              </a:srgbClr>
            </a:outerShdw>
          </a:effectLst>
        </p:spPr>
      </p:sp>
      <p:sp>
        <p:nvSpPr>
          <p:cNvPr id="13" name="Text 11"/>
          <p:cNvSpPr/>
          <p:nvPr/>
        </p:nvSpPr>
        <p:spPr>
          <a:xfrm>
            <a:off x="8519008" y="3044952"/>
            <a:ext cx="2834640" cy="457200"/>
          </a:xfrm>
          <a:prstGeom prst="rect">
            <a:avLst/>
          </a:prstGeom>
          <a:noFill/>
          <a:ln/>
        </p:spPr>
        <p:txBody>
          <a:bodyPr wrap="square" lIns="0" tIns="0" rIns="0" bIns="0" rtlCol="0" anchor="ctr"/>
          <a:lstStyle/>
          <a:p>
            <a:pPr indent="0" marL="0">
              <a:buNone/>
            </a:pPr>
            <a:r>
              <a:rPr lang="en-US" sz="2000" b="1" dirty="0">
                <a:solidFill>
                  <a:srgbClr val="1D1D1F"/>
                </a:solidFill>
                <a:latin typeface="Arial" pitchFamily="34" charset="0"/>
                <a:ea typeface="Arial" pitchFamily="34" charset="-122"/>
                <a:cs typeface="Arial" pitchFamily="34" charset="-120"/>
              </a:rPr>
              <a:t>Consent and control</a:t>
            </a:r>
            <a:endParaRPr lang="en-US" sz="2000" dirty="0"/>
          </a:p>
        </p:txBody>
      </p:sp>
      <p:sp>
        <p:nvSpPr>
          <p:cNvPr id="14" name="Text 12"/>
          <p:cNvSpPr/>
          <p:nvPr/>
        </p:nvSpPr>
        <p:spPr>
          <a:xfrm>
            <a:off x="8519008" y="3566160"/>
            <a:ext cx="2834640" cy="914400"/>
          </a:xfrm>
          <a:prstGeom prst="rect">
            <a:avLst/>
          </a:prstGeom>
          <a:noFill/>
          <a:ln/>
        </p:spPr>
        <p:txBody>
          <a:bodyPr wrap="square" lIns="0" tIns="0" rIns="0" bIns="0" rtlCol="0" anchor="ctr"/>
          <a:lstStyle/>
          <a:p>
            <a:pPr indent="0" marL="0">
              <a:lnSpc>
                <a:spcPct val="112000"/>
              </a:lnSpc>
              <a:buNone/>
            </a:pPr>
            <a:r>
              <a:rPr lang="en-US" sz="1200" dirty="0">
                <a:solidFill>
                  <a:srgbClr val="6E6E73"/>
                </a:solidFill>
                <a:latin typeface="Arial" pitchFamily="34" charset="0"/>
                <a:ea typeface="Arial" pitchFamily="34" charset="-122"/>
                <a:cs typeface="Arial" pitchFamily="34" charset="-120"/>
              </a:rPr>
              <a:t>Every access is PCHP consent-gated and revocable. Regulator-friendly and customer-friendly.</a:t>
            </a:r>
            <a:endParaRPr lang="en-US" sz="1200" dirty="0"/>
          </a:p>
        </p:txBody>
      </p:sp>
      <p:sp>
        <p:nvSpPr>
          <p:cNvPr id="15" name="Text 13"/>
          <p:cNvSpPr/>
          <p:nvPr/>
        </p:nvSpPr>
        <p:spPr>
          <a:xfrm>
            <a:off x="777240" y="4983480"/>
            <a:ext cx="10637215" cy="731520"/>
          </a:xfrm>
          <a:prstGeom prst="rect">
            <a:avLst/>
          </a:prstGeom>
          <a:noFill/>
          <a:ln/>
        </p:spPr>
        <p:txBody>
          <a:bodyPr wrap="square" lIns="0" tIns="0" rIns="0" bIns="0" rtlCol="0" anchor="ctr"/>
          <a:lstStyle/>
          <a:p>
            <a:pPr algn="ctr" indent="0" marL="0">
              <a:lnSpc>
                <a:spcPct val="120000"/>
              </a:lnSpc>
              <a:buNone/>
            </a:pPr>
            <a:r>
              <a:rPr lang="en-US" sz="1500" dirty="0">
                <a:solidFill>
                  <a:srgbClr val="6E6E73"/>
                </a:solidFill>
                <a:latin typeface="Arial" pitchFamily="34" charset="0"/>
                <a:ea typeface="Arial" pitchFamily="34" charset="-122"/>
                <a:cs typeface="Arial" pitchFamily="34" charset="-120"/>
              </a:rPr>
              <a:t>A carrier can only put its name on what customers trust. Agent One is owned, on-device, and consent-first, and it deepens the converged household.</a:t>
            </a:r>
            <a:endParaRPr lang="en-US" sz="1500" dirty="0"/>
          </a:p>
        </p:txBody>
      </p:sp>
      <p:sp>
        <p:nvSpPr>
          <p:cNvPr id="16" name="Text 14"/>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7" name="Text 15"/>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WHAT THEY GET</a:t>
            </a:r>
            <a:endParaRPr lang="en-US" sz="12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2800" b="1" dirty="0">
                <a:solidFill>
                  <a:srgbClr val="1D1D1F"/>
                </a:solidFill>
                <a:latin typeface="Arial" pitchFamily="34" charset="0"/>
                <a:ea typeface="Arial" pitchFamily="34" charset="-122"/>
                <a:cs typeface="Arial" pitchFamily="34" charset="-120"/>
              </a:rPr>
              <a:t>What the household and AT&amp;T each get.</a:t>
            </a:r>
            <a:endParaRPr lang="en-US" sz="2800" dirty="0"/>
          </a:p>
        </p:txBody>
      </p:sp>
      <p:sp>
        <p:nvSpPr>
          <p:cNvPr id="4" name="Shape 2"/>
          <p:cNvSpPr/>
          <p:nvPr/>
        </p:nvSpPr>
        <p:spPr>
          <a:xfrm>
            <a:off x="777240" y="2103120"/>
            <a:ext cx="5090008" cy="3200400"/>
          </a:xfrm>
          <a:prstGeom prst="roundRect">
            <a:avLst>
              <a:gd name="adj" fmla="val 2286"/>
            </a:avLst>
          </a:prstGeom>
          <a:solidFill>
            <a:srgbClr val="F5F5F7"/>
          </a:solidFill>
          <a:ln/>
          <a:effectLst>
            <a:outerShdw sx="100000" sy="100000" kx="0" ky="0" algn="bl" rotWithShape="0" blurRad="114300" dist="38100" dir="5400000">
              <a:srgbClr val="000000">
                <a:alpha val="8000"/>
              </a:srgbClr>
            </a:outerShdw>
          </a:effectLst>
        </p:spPr>
      </p:sp>
      <p:sp>
        <p:nvSpPr>
          <p:cNvPr id="5" name="Text 3"/>
          <p:cNvSpPr/>
          <p:nvPr/>
        </p:nvSpPr>
        <p:spPr>
          <a:xfrm>
            <a:off x="1143000" y="2377440"/>
            <a:ext cx="4358488" cy="457200"/>
          </a:xfrm>
          <a:prstGeom prst="rect">
            <a:avLst/>
          </a:prstGeom>
          <a:noFill/>
          <a:ln/>
        </p:spPr>
        <p:txBody>
          <a:bodyPr wrap="square" lIns="0" tIns="0" rIns="0" bIns="0" rtlCol="0" anchor="ctr"/>
          <a:lstStyle/>
          <a:p>
            <a:pPr indent="0" marL="0">
              <a:buNone/>
            </a:pPr>
            <a:r>
              <a:rPr lang="en-US" sz="2100" b="1" dirty="0">
                <a:solidFill>
                  <a:srgbClr val="1D1D1F"/>
                </a:solidFill>
                <a:latin typeface="Arial" pitchFamily="34" charset="0"/>
                <a:ea typeface="Arial" pitchFamily="34" charset="-122"/>
                <a:cs typeface="Arial" pitchFamily="34" charset="-120"/>
              </a:rPr>
              <a:t>The household</a:t>
            </a:r>
            <a:endParaRPr lang="en-US" sz="2100" dirty="0"/>
          </a:p>
        </p:txBody>
      </p:sp>
      <p:sp>
        <p:nvSpPr>
          <p:cNvPr id="6" name="Text 4"/>
          <p:cNvSpPr/>
          <p:nvPr/>
        </p:nvSpPr>
        <p:spPr>
          <a:xfrm>
            <a:off x="1143000" y="2852928"/>
            <a:ext cx="4358488" cy="365760"/>
          </a:xfrm>
          <a:prstGeom prst="rect">
            <a:avLst/>
          </a:prstGeom>
          <a:noFill/>
          <a:ln/>
        </p:spPr>
        <p:txBody>
          <a:bodyPr wrap="square" lIns="0" tIns="0" rIns="0" bIns="0" rtlCol="0" anchor="ctr"/>
          <a:lstStyle/>
          <a:p>
            <a:pPr indent="0" marL="0">
              <a:buNone/>
            </a:pPr>
            <a:r>
              <a:rPr lang="en-US" sz="1250" dirty="0">
                <a:solidFill>
                  <a:srgbClr val="6E6E73"/>
                </a:solidFill>
                <a:latin typeface="Courier New" pitchFamily="34" charset="0"/>
                <a:ea typeface="Courier New" pitchFamily="34" charset="-122"/>
                <a:cs typeface="Courier New" pitchFamily="34" charset="-120"/>
              </a:rPr>
              <a:t>An agent of their own</a:t>
            </a:r>
            <a:endParaRPr lang="en-US" sz="1250" dirty="0"/>
          </a:p>
        </p:txBody>
      </p:sp>
      <p:sp>
        <p:nvSpPr>
          <p:cNvPr id="7" name="Text 5"/>
          <p:cNvSpPr/>
          <p:nvPr/>
        </p:nvSpPr>
        <p:spPr>
          <a:xfrm>
            <a:off x="1143000" y="3364992"/>
            <a:ext cx="4358488" cy="1828800"/>
          </a:xfrm>
          <a:prstGeom prst="rect">
            <a:avLst/>
          </a:prstGeom>
          <a:noFill/>
          <a:ln/>
        </p:spPr>
        <p:txBody>
          <a:bodyPr wrap="square" lIns="0" tIns="0" rIns="0" bIns="0" rtlCol="0" anchor="ctr"/>
          <a:lstStyle/>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An agent loyal only to them</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Their digital life, owned and portable</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PCHP consent on every access</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Runs across the devices they already have</a:t>
            </a:r>
            <a:endParaRPr lang="en-US" sz="1300" dirty="0"/>
          </a:p>
        </p:txBody>
      </p:sp>
      <p:sp>
        <p:nvSpPr>
          <p:cNvPr id="8" name="Shape 6"/>
          <p:cNvSpPr/>
          <p:nvPr/>
        </p:nvSpPr>
        <p:spPr>
          <a:xfrm>
            <a:off x="6324448" y="2103120"/>
            <a:ext cx="5090008" cy="3200400"/>
          </a:xfrm>
          <a:prstGeom prst="roundRect">
            <a:avLst>
              <a:gd name="adj" fmla="val 2286"/>
            </a:avLst>
          </a:prstGeom>
          <a:solidFill>
            <a:srgbClr val="F5F5F7"/>
          </a:solidFill>
          <a:ln/>
          <a:effectLst>
            <a:outerShdw sx="100000" sy="100000" kx="0" ky="0" algn="bl" rotWithShape="0" blurRad="114300" dist="38100" dir="5400000">
              <a:srgbClr val="000000">
                <a:alpha val="8000"/>
              </a:srgbClr>
            </a:outerShdw>
          </a:effectLst>
        </p:spPr>
      </p:sp>
      <p:sp>
        <p:nvSpPr>
          <p:cNvPr id="9" name="Text 7"/>
          <p:cNvSpPr/>
          <p:nvPr/>
        </p:nvSpPr>
        <p:spPr>
          <a:xfrm>
            <a:off x="6690208" y="2377440"/>
            <a:ext cx="4358488" cy="457200"/>
          </a:xfrm>
          <a:prstGeom prst="rect">
            <a:avLst/>
          </a:prstGeom>
          <a:noFill/>
          <a:ln/>
        </p:spPr>
        <p:txBody>
          <a:bodyPr wrap="square" lIns="0" tIns="0" rIns="0" bIns="0" rtlCol="0" anchor="ctr"/>
          <a:lstStyle/>
          <a:p>
            <a:pPr indent="0" marL="0">
              <a:buNone/>
            </a:pPr>
            <a:r>
              <a:rPr lang="en-US" sz="2100" b="1" dirty="0">
                <a:solidFill>
                  <a:srgbClr val="1D1D1F"/>
                </a:solidFill>
                <a:latin typeface="Arial" pitchFamily="34" charset="0"/>
                <a:ea typeface="Arial" pitchFamily="34" charset="-122"/>
                <a:cs typeface="Arial" pitchFamily="34" charset="-120"/>
              </a:rPr>
              <a:t>AT&amp;T</a:t>
            </a:r>
            <a:endParaRPr lang="en-US" sz="2100" dirty="0"/>
          </a:p>
        </p:txBody>
      </p:sp>
      <p:sp>
        <p:nvSpPr>
          <p:cNvPr id="10" name="Text 8"/>
          <p:cNvSpPr/>
          <p:nvPr/>
        </p:nvSpPr>
        <p:spPr>
          <a:xfrm>
            <a:off x="6690208" y="2852928"/>
            <a:ext cx="4358488" cy="365760"/>
          </a:xfrm>
          <a:prstGeom prst="rect">
            <a:avLst/>
          </a:prstGeom>
          <a:noFill/>
          <a:ln/>
        </p:spPr>
        <p:txBody>
          <a:bodyPr wrap="square" lIns="0" tIns="0" rIns="0" bIns="0" rtlCol="0" anchor="ctr"/>
          <a:lstStyle/>
          <a:p>
            <a:pPr indent="0" marL="0">
              <a:buNone/>
            </a:pPr>
            <a:r>
              <a:rPr lang="en-US" sz="1250" dirty="0">
                <a:solidFill>
                  <a:srgbClr val="6E6E73"/>
                </a:solidFill>
                <a:latin typeface="Courier New" pitchFamily="34" charset="0"/>
                <a:ea typeface="Courier New" pitchFamily="34" charset="-122"/>
                <a:cs typeface="Courier New" pitchFamily="34" charset="-120"/>
              </a:rPr>
              <a:t>Convergence and retention</a:t>
            </a:r>
            <a:endParaRPr lang="en-US" sz="1250" dirty="0"/>
          </a:p>
        </p:txBody>
      </p:sp>
      <p:sp>
        <p:nvSpPr>
          <p:cNvPr id="11" name="Text 9"/>
          <p:cNvSpPr/>
          <p:nvPr/>
        </p:nvSpPr>
        <p:spPr>
          <a:xfrm>
            <a:off x="6690208" y="3364992"/>
            <a:ext cx="4358488" cy="1828800"/>
          </a:xfrm>
          <a:prstGeom prst="rect">
            <a:avLst/>
          </a:prstGeom>
          <a:noFill/>
          <a:ln/>
        </p:spPr>
        <p:txBody>
          <a:bodyPr wrap="square" lIns="0" tIns="0" rIns="0" bIns="0" rtlCol="0" anchor="ctr"/>
          <a:lstStyle/>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A churn-lowering, owned reason to stay</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A differentiator beyond price and bundle</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Higher revenue per household</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The personal layer OneConnect lacks</a:t>
            </a:r>
            <a:endParaRPr lang="en-US" sz="1300" dirty="0"/>
          </a:p>
        </p:txBody>
      </p:sp>
      <p:sp>
        <p:nvSpPr>
          <p:cNvPr id="12" name="Text 10"/>
          <p:cNvSpPr/>
          <p:nvPr/>
        </p:nvSpPr>
        <p:spPr>
          <a:xfrm>
            <a:off x="777240" y="5486400"/>
            <a:ext cx="10637215" cy="274320"/>
          </a:xfrm>
          <a:prstGeom prst="rect">
            <a:avLst/>
          </a:prstGeom>
          <a:noFill/>
          <a:ln/>
        </p:spPr>
        <p:txBody>
          <a:bodyPr wrap="square" lIns="0" tIns="0" rIns="0" bIns="0" rtlCol="0" anchor="ctr"/>
          <a:lstStyle/>
          <a:p>
            <a:pPr indent="0" marL="0">
              <a:buNone/>
            </a:pPr>
            <a:r>
              <a:rPr lang="en-US" sz="1000" i="1" dirty="0">
                <a:solidFill>
                  <a:srgbClr val="6E6E73"/>
                </a:solidFill>
                <a:latin typeface="Arial" pitchFamily="34" charset="0"/>
                <a:ea typeface="Arial" pitchFamily="34" charset="-122"/>
                <a:cs typeface="Arial" pitchFamily="34" charset="-120"/>
              </a:rPr>
              <a:t>Agent One runs on-device by default; network and billing integration scope reconciled before any external send.</a:t>
            </a:r>
            <a:endParaRPr lang="en-US" sz="1000" dirty="0"/>
          </a:p>
        </p:txBody>
      </p:sp>
      <p:sp>
        <p:nvSpPr>
          <p:cNvPr id="13" name="Text 11"/>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4" name="Text 12"/>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x AT&amp;T - Loyalty Channel (Draft)</dc:title>
  <dc:subject>PptxGenJS Presentation</dc:subject>
  <dc:creator>Hushh Technologies Corporation</dc:creator>
  <cp:lastModifiedBy>Hushh Technologies Corporation</cp:lastModifiedBy>
  <cp:revision>1</cp:revision>
  <dcterms:created xsi:type="dcterms:W3CDTF">2026-06-24T05:10:07Z</dcterms:created>
  <dcterms:modified xsi:type="dcterms:W3CDTF">2026-06-24T05:10:07Z</dcterms:modified>
</cp:coreProperties>
</file>