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charts/chart3.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Annual recurring added</c:v>
                </c:pt>
              </c:strCache>
            </c:strRef>
          </c:tx>
          <c:spPr>
            <a:solidFill>
              <a:srgbClr val="C7C7CC"/>
            </a:solidFill>
            <a:effectLst/>
          </c:spPr>
          <c:invertIfNegative val="0"/>
          <c:dLbls>
            <c:numFmt formatCode="$#,##0" sourceLinked="0"/>
            <c:txPr>
              <a:bodyPr/>
              <a:lstStyle/>
              <a:p>
                <a:pPr>
                  <a:defRPr b="0" i="0" strike="noStrike" sz="1100" u="none">
                    <a:solidFill>
                      <a:srgbClr val="1D1D1F"/>
                    </a:solidFill>
                    <a:latin typeface="Arial"/>
                  </a:defRPr>
                </a:pPr>
              </a:p>
            </c:txPr>
            <c:showLegendKey val="0"/>
            <c:showVal val="1"/>
            <c:showCatName val="0"/>
            <c:showSerName val="0"/>
            <c:showPercent val="0"/>
            <c:showBubbleSize val="0"/>
            <c:showLeaderLines val="0"/>
          </c:dLbls>
          <c:dPt>
            <c:idx val="0"/>
            <c:invertIfNegative val="0"/>
            <c:bubble3D val="0"/>
            <c:spPr>
              <a:solidFill>
                <a:srgbClr val="C7C7CC"/>
              </a:solidFill>
              <a:effectLst/>
            </c:spPr>
          </c:dPt>
          <c:dPt>
            <c:idx val="1"/>
            <c:invertIfNegative val="0"/>
            <c:bubble3D val="0"/>
            <c:spPr>
              <a:solidFill>
                <a:srgbClr val="8E8E93"/>
              </a:solidFill>
              <a:effectLst/>
            </c:spPr>
          </c:dPt>
          <c:dPt>
            <c:idx val="2"/>
            <c:invertIfNegative val="0"/>
            <c:bubble3D val="0"/>
            <c:spPr>
              <a:solidFill>
                <a:srgbClr val="1D1D1F"/>
              </a:solidFill>
              <a:effectLst/>
            </c:spPr>
          </c:dPt>
          <c:cat>
            <c:multiLvlStrRef>
              <c:f>Sheet1!$A$2:$A$4</c:f>
              <c:multiLvlStrCache>
                <c:ptCount val="3"/>
                <c:lvl>
                  <c:pt idx="0">
                    <c:v>10% attach</c:v>
                  </c:pt>
                  <c:pt idx="1">
                    <c:v>20% attach</c:v>
                  </c:pt>
                  <c:pt idx="2">
                    <c:v>30% attach</c:v>
                  </c:pt>
                </c:lvl>
              </c:multiLvlStrCache>
            </c:multiLvlStrRef>
          </c:cat>
          <c:val>
            <c:numRef>
              <c:f>Sheet1!$B$2:$B$4</c:f>
              <c:numCache>
                <c:formatCode>General</c:formatCode>
                <c:ptCount val="3"/>
                <c:pt idx="0">
                  <c:v>83628</c:v>
                </c:pt>
                <c:pt idx="1">
                  <c:v>167256</c:v>
                </c:pt>
                <c:pt idx="2">
                  <c:v>250884</c:v>
                </c:pt>
              </c:numCache>
            </c:numRef>
          </c:val>
        </c:ser>
        <c:dLbls>
          <c:numFmt formatCode="$#,##0" sourceLinked="0"/>
          <c:txPr>
            <a:bodyPr/>
            <a:lstStyle/>
            <a:p>
              <a:pPr>
                <a:defRPr b="0" i="0" strike="noStrike" sz="1100" u="none">
                  <a:solidFill>
                    <a:srgbClr val="1D1D1F"/>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E6E73"/>
                </a:solidFill>
                <a:latin typeface="Arial"/>
              </a:defRPr>
            </a:pPr>
            <a:endParaRPr lang="en-US"/>
          </a:p>
        </c:txPr>
        <c:crossAx val="2094734552"/>
        <c:crosses val="autoZero"/>
        <c:auto val="1"/>
        <c:lblAlgn val="ctr"/>
        <c:noMultiLvlLbl val="1"/>
      </c:catAx>
      <c:valAx>
        <c:axId val="2094734552"/>
        <c:scaling>
          <c:orientation val="minMax"/>
          <c:max val="300000"/>
        </c:scaling>
        <c:delete val="1"/>
        <c:axPos val="l"/>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640080"/>
            <a:ext cx="4572000" cy="365760"/>
          </a:xfrm>
          <a:prstGeom prst="rect">
            <a:avLst/>
          </a:prstGeom>
          <a:noFill/>
          <a:ln/>
        </p:spPr>
        <p:txBody>
          <a:bodyPr wrap="square" lIns="0" tIns="0" rIns="0" bIns="0" rtlCol="0" anchor="ctr"/>
          <a:lstStyle/>
          <a:p>
            <a:pPr indent="0" marL="0">
              <a:buNone/>
            </a:pPr>
            <a:r>
              <a:rPr lang="en-US" sz="1600" b="1" dirty="0">
                <a:solidFill>
                  <a:srgbClr val="FBFBFD"/>
                </a:solidFill>
                <a:latin typeface="Arial" pitchFamily="34" charset="0"/>
                <a:ea typeface="Arial" pitchFamily="34" charset="-122"/>
                <a:cs typeface="Arial" pitchFamily="34" charset="-120"/>
              </a:rPr>
              <a:t>🤫 One</a:t>
            </a:r>
            <a:endParaRPr lang="en-US" sz="1600" dirty="0"/>
          </a:p>
        </p:txBody>
      </p:sp>
      <p:sp>
        <p:nvSpPr>
          <p:cNvPr id="3" name="Text 1"/>
          <p:cNvSpPr/>
          <p:nvPr/>
        </p:nvSpPr>
        <p:spPr>
          <a:xfrm>
            <a:off x="777240" y="2103120"/>
            <a:ext cx="10637215" cy="1280160"/>
          </a:xfrm>
          <a:prstGeom prst="rect">
            <a:avLst/>
          </a:prstGeom>
          <a:noFill/>
          <a:ln/>
        </p:spPr>
        <p:txBody>
          <a:bodyPr wrap="square" lIns="0" tIns="0" rIns="0" bIns="0" rtlCol="0" anchor="ctr"/>
          <a:lstStyle/>
          <a:p>
            <a:pPr indent="0" marL="0">
              <a:buNone/>
            </a:pPr>
            <a:r>
              <a:rPr lang="en-US" sz="6400" b="1" dirty="0">
                <a:solidFill>
                  <a:srgbClr val="FBFBFD"/>
                </a:solidFill>
                <a:latin typeface="Arial" pitchFamily="34" charset="0"/>
                <a:ea typeface="Arial" pitchFamily="34" charset="-122"/>
                <a:cs typeface="Arial" pitchFamily="34" charset="-120"/>
              </a:rPr>
              <a:t>One × Arm</a:t>
            </a:r>
            <a:endParaRPr lang="en-US" sz="6400" dirty="0"/>
          </a:p>
        </p:txBody>
      </p:sp>
      <p:sp>
        <p:nvSpPr>
          <p:cNvPr id="4" name="Text 2"/>
          <p:cNvSpPr/>
          <p:nvPr/>
        </p:nvSpPr>
        <p:spPr>
          <a:xfrm>
            <a:off x="777240" y="3429000"/>
            <a:ext cx="10058400" cy="640080"/>
          </a:xfrm>
          <a:prstGeom prst="rect">
            <a:avLst/>
          </a:prstGeom>
          <a:noFill/>
          <a:ln/>
        </p:spPr>
        <p:txBody>
          <a:bodyPr wrap="square" lIns="0" tIns="0" rIns="0" bIns="0" rtlCol="0" anchor="ctr"/>
          <a:lstStyle/>
          <a:p>
            <a:pPr indent="0" marL="0">
              <a:buNone/>
            </a:pPr>
            <a:r>
              <a:rPr lang="en-US" sz="2400" dirty="0">
                <a:solidFill>
                  <a:srgbClr val="C7C7CC"/>
                </a:solidFill>
                <a:latin typeface="Arial" pitchFamily="34" charset="0"/>
                <a:ea typeface="Arial" pitchFamily="34" charset="-122"/>
                <a:cs typeface="Arial" pitchFamily="34" charset="-120"/>
              </a:rPr>
              <a:t>How One helps your team beat its number.</a:t>
            </a:r>
            <a:endParaRPr lang="en-US" sz="2400" dirty="0"/>
          </a:p>
        </p:txBody>
      </p:sp>
      <p:sp>
        <p:nvSpPr>
          <p:cNvPr id="5" name="Text 3"/>
          <p:cNvSpPr/>
          <p:nvPr/>
        </p:nvSpPr>
        <p:spPr>
          <a:xfrm>
            <a:off x="777240" y="4069080"/>
            <a:ext cx="10058400" cy="457200"/>
          </a:xfrm>
          <a:prstGeom prst="rect">
            <a:avLst/>
          </a:prstGeom>
          <a:noFill/>
          <a:ln/>
        </p:spPr>
        <p:txBody>
          <a:bodyPr wrap="square" lIns="0" tIns="0" rIns="0" bIns="0" rtlCol="0" anchor="ctr"/>
          <a:lstStyle/>
          <a:p>
            <a:pPr indent="0" marL="0">
              <a:buNone/>
            </a:pPr>
            <a:r>
              <a:rPr lang="en-US" sz="1600" dirty="0">
                <a:solidFill>
                  <a:srgbClr val="6E6E73"/>
                </a:solidFill>
                <a:latin typeface="Arial" pitchFamily="34" charset="0"/>
                <a:ea typeface="Arial" pitchFamily="34" charset="-122"/>
                <a:cs typeface="Arial" pitchFamily="34" charset="-120"/>
              </a:rPr>
              <a:t>Built backwards from royalty per chip, Armv9 mix, and the agentic compute platform from cloud to edge.</a:t>
            </a:r>
            <a:endParaRPr lang="en-US" sz="1600" dirty="0"/>
          </a:p>
        </p:txBody>
      </p:sp>
      <p:sp>
        <p:nvSpPr>
          <p:cNvPr id="6" name="Text 4"/>
          <p:cNvSpPr/>
          <p:nvPr/>
        </p:nvSpPr>
        <p:spPr>
          <a:xfrm>
            <a:off x="777240" y="5806440"/>
            <a:ext cx="10058400" cy="640080"/>
          </a:xfrm>
          <a:prstGeom prst="rect">
            <a:avLst/>
          </a:prstGeom>
          <a:noFill/>
          <a:ln/>
        </p:spPr>
        <p:txBody>
          <a:bodyPr wrap="square" lIns="0" tIns="0" rIns="0" bIns="0" rtlCol="0" anchor="ctr"/>
          <a:lstStyle/>
          <a:p>
            <a:pPr indent="0" marL="0">
              <a:lnSpc>
                <a:spcPct val="120000"/>
              </a:lnSpc>
              <a:buNone/>
            </a:pPr>
            <a:r>
              <a:rPr lang="en-US" sz="1100" dirty="0">
                <a:solidFill>
                  <a:srgbClr val="6E6E73"/>
                </a:solidFill>
                <a:latin typeface="Arial" pitchFamily="34" charset="0"/>
                <a:ea typeface="Arial" pitchFamily="34" charset="-122"/>
                <a:cs typeface="Arial" pitchFamily="34" charset="-120"/>
              </a:rPr>
              <a:t>Confidential. Draft for partner discussion. Not an offer. Not approved by any partnerships team.</a:t>
            </a:r>
            <a:endParaRPr lang="en-US" sz="1100" dirty="0"/>
          </a:p>
          <a:p>
            <a:pPr indent="0" marL="0">
              <a:lnSpc>
                <a:spcPct val="120000"/>
              </a:lnSpc>
              <a:buNone/>
            </a:pPr>
            <a:r>
              <a:rPr lang="en-US" sz="1100" dirty="0">
                <a:solidFill>
                  <a:srgbClr val="6E6E73"/>
                </a:solidFill>
                <a:latin typeface="Arial" pitchFamily="34" charset="0"/>
                <a:ea typeface="Arial" pitchFamily="34" charset="-122"/>
                <a:cs typeface="Arial" pitchFamily="34" charset="-120"/>
              </a:rPr>
              <a:t>Hushh Technologies Corporation  ·  June 2026</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PROPOSED ECONOMICS (DRAFT)</a:t>
            </a:r>
            <a:endParaRPr lang="en-US" sz="12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000" b="1" dirty="0">
                <a:solidFill>
                  <a:srgbClr val="1D1D1F"/>
                </a:solidFill>
                <a:latin typeface="Arial" pitchFamily="34" charset="0"/>
                <a:ea typeface="Arial" pitchFamily="34" charset="-122"/>
                <a:cs typeface="Arial" pitchFamily="34" charset="-120"/>
              </a:rPr>
              <a:t>Aligned, and confirmed only in a partner agreement.</a:t>
            </a:r>
            <a:endParaRPr lang="en-US" sz="3000" dirty="0"/>
          </a:p>
        </p:txBody>
      </p:sp>
      <p:sp>
        <p:nvSpPr>
          <p:cNvPr id="4" name="Text 2"/>
          <p:cNvSpPr/>
          <p:nvPr/>
        </p:nvSpPr>
        <p:spPr>
          <a:xfrm>
            <a:off x="777240" y="2468880"/>
            <a:ext cx="3362858" cy="1280160"/>
          </a:xfrm>
          <a:prstGeom prst="rect">
            <a:avLst/>
          </a:prstGeom>
          <a:noFill/>
          <a:ln/>
        </p:spPr>
        <p:txBody>
          <a:bodyPr wrap="square" lIns="0" tIns="0" rIns="0" bIns="0" rtlCol="0" anchor="ctr"/>
          <a:lstStyle/>
          <a:p>
            <a:pPr algn="ctr" indent="0" marL="0">
              <a:buNone/>
            </a:pPr>
            <a:r>
              <a:rPr lang="en-US" sz="6000" b="1" dirty="0">
                <a:solidFill>
                  <a:srgbClr val="1D1D1F"/>
                </a:solidFill>
                <a:latin typeface="Arial" pitchFamily="34" charset="0"/>
                <a:ea typeface="Arial" pitchFamily="34" charset="-122"/>
                <a:cs typeface="Arial" pitchFamily="34" charset="-120"/>
              </a:rPr>
              <a:t>16.9%</a:t>
            </a:r>
            <a:endParaRPr lang="en-US" sz="6000" dirty="0"/>
          </a:p>
        </p:txBody>
      </p:sp>
      <p:sp>
        <p:nvSpPr>
          <p:cNvPr id="5" name="Text 3"/>
          <p:cNvSpPr/>
          <p:nvPr/>
        </p:nvSpPr>
        <p:spPr>
          <a:xfrm>
            <a:off x="777240" y="3749040"/>
            <a:ext cx="3362858" cy="457200"/>
          </a:xfrm>
          <a:prstGeom prst="rect">
            <a:avLst/>
          </a:prstGeom>
          <a:noFill/>
          <a:ln/>
        </p:spPr>
        <p:txBody>
          <a:bodyPr wrap="square" lIns="0" tIns="0" rIns="0" bIns="0" rtlCol="0" anchor="ctr"/>
          <a:lstStyle/>
          <a:p>
            <a:pPr algn="ctr" indent="0" marL="0">
              <a:buNone/>
            </a:pPr>
            <a:r>
              <a:rPr lang="en-US" sz="1600" dirty="0">
                <a:solidFill>
                  <a:srgbClr val="6E6E73"/>
                </a:solidFill>
                <a:latin typeface="Arial" pitchFamily="34" charset="0"/>
                <a:ea typeface="Arial" pitchFamily="34" charset="-122"/>
                <a:cs typeface="Arial" pitchFamily="34" charset="-120"/>
              </a:rPr>
              <a:t>year-one referral</a:t>
            </a:r>
            <a:endParaRPr lang="en-US" sz="1600" dirty="0"/>
          </a:p>
        </p:txBody>
      </p:sp>
      <p:sp>
        <p:nvSpPr>
          <p:cNvPr id="6" name="Text 4"/>
          <p:cNvSpPr/>
          <p:nvPr/>
        </p:nvSpPr>
        <p:spPr>
          <a:xfrm>
            <a:off x="4414418" y="2468880"/>
            <a:ext cx="3362858" cy="1280160"/>
          </a:xfrm>
          <a:prstGeom prst="rect">
            <a:avLst/>
          </a:prstGeom>
          <a:noFill/>
          <a:ln/>
        </p:spPr>
        <p:txBody>
          <a:bodyPr wrap="square" lIns="0" tIns="0" rIns="0" bIns="0" rtlCol="0" anchor="ctr"/>
          <a:lstStyle/>
          <a:p>
            <a:pPr algn="ctr" indent="0" marL="0">
              <a:buNone/>
            </a:pPr>
            <a:r>
              <a:rPr lang="en-US" sz="6000" b="1" dirty="0">
                <a:solidFill>
                  <a:srgbClr val="1D1D1F"/>
                </a:solidFill>
                <a:latin typeface="Arial" pitchFamily="34" charset="0"/>
                <a:ea typeface="Arial" pitchFamily="34" charset="-122"/>
                <a:cs typeface="Arial" pitchFamily="34" charset="-120"/>
              </a:rPr>
              <a:t>10%</a:t>
            </a:r>
            <a:endParaRPr lang="en-US" sz="6000" dirty="0"/>
          </a:p>
        </p:txBody>
      </p:sp>
      <p:sp>
        <p:nvSpPr>
          <p:cNvPr id="7" name="Text 5"/>
          <p:cNvSpPr/>
          <p:nvPr/>
        </p:nvSpPr>
        <p:spPr>
          <a:xfrm>
            <a:off x="4414418" y="3749040"/>
            <a:ext cx="3362858" cy="457200"/>
          </a:xfrm>
          <a:prstGeom prst="rect">
            <a:avLst/>
          </a:prstGeom>
          <a:noFill/>
          <a:ln/>
        </p:spPr>
        <p:txBody>
          <a:bodyPr wrap="square" lIns="0" tIns="0" rIns="0" bIns="0" rtlCol="0" anchor="ctr"/>
          <a:lstStyle/>
          <a:p>
            <a:pPr algn="ctr" indent="0" marL="0">
              <a:buNone/>
            </a:pPr>
            <a:r>
              <a:rPr lang="en-US" sz="1600" dirty="0">
                <a:solidFill>
                  <a:srgbClr val="6E6E73"/>
                </a:solidFill>
                <a:latin typeface="Arial" pitchFamily="34" charset="0"/>
                <a:ea typeface="Arial" pitchFamily="34" charset="-122"/>
                <a:cs typeface="Arial" pitchFamily="34" charset="-120"/>
              </a:rPr>
              <a:t>service trail</a:t>
            </a:r>
            <a:endParaRPr lang="en-US" sz="1600" dirty="0"/>
          </a:p>
        </p:txBody>
      </p:sp>
      <p:sp>
        <p:nvSpPr>
          <p:cNvPr id="8" name="Text 6"/>
          <p:cNvSpPr/>
          <p:nvPr/>
        </p:nvSpPr>
        <p:spPr>
          <a:xfrm>
            <a:off x="8051597" y="2468880"/>
            <a:ext cx="3362858" cy="1280160"/>
          </a:xfrm>
          <a:prstGeom prst="rect">
            <a:avLst/>
          </a:prstGeom>
          <a:noFill/>
          <a:ln/>
        </p:spPr>
        <p:txBody>
          <a:bodyPr wrap="square" lIns="0" tIns="0" rIns="0" bIns="0" rtlCol="0" anchor="ctr"/>
          <a:lstStyle/>
          <a:p>
            <a:pPr algn="ctr" indent="0" marL="0">
              <a:buNone/>
            </a:pPr>
            <a:r>
              <a:rPr lang="en-US" sz="6000" b="1" dirty="0">
                <a:solidFill>
                  <a:srgbClr val="1D1D1F"/>
                </a:solidFill>
                <a:latin typeface="Arial" pitchFamily="34" charset="0"/>
                <a:ea typeface="Arial" pitchFamily="34" charset="-122"/>
                <a:cs typeface="Arial" pitchFamily="34" charset="-120"/>
              </a:rPr>
              <a:t>90 days</a:t>
            </a:r>
            <a:endParaRPr lang="en-US" sz="6000" dirty="0"/>
          </a:p>
        </p:txBody>
      </p:sp>
      <p:sp>
        <p:nvSpPr>
          <p:cNvPr id="9" name="Text 7"/>
          <p:cNvSpPr/>
          <p:nvPr/>
        </p:nvSpPr>
        <p:spPr>
          <a:xfrm>
            <a:off x="8051597" y="3749040"/>
            <a:ext cx="3362858" cy="457200"/>
          </a:xfrm>
          <a:prstGeom prst="rect">
            <a:avLst/>
          </a:prstGeom>
          <a:noFill/>
          <a:ln/>
        </p:spPr>
        <p:txBody>
          <a:bodyPr wrap="square" lIns="0" tIns="0" rIns="0" bIns="0" rtlCol="0" anchor="ctr"/>
          <a:lstStyle/>
          <a:p>
            <a:pPr algn="ctr" indent="0" marL="0">
              <a:buNone/>
            </a:pPr>
            <a:r>
              <a:rPr lang="en-US" sz="1600" dirty="0">
                <a:solidFill>
                  <a:srgbClr val="6E6E73"/>
                </a:solidFill>
                <a:latin typeface="Arial" pitchFamily="34" charset="0"/>
                <a:ea typeface="Arial" pitchFamily="34" charset="-122"/>
                <a:cs typeface="Arial" pitchFamily="34" charset="-120"/>
              </a:rPr>
              <a:t>deal protection</a:t>
            </a:r>
            <a:endParaRPr lang="en-US" sz="1600" dirty="0"/>
          </a:p>
        </p:txBody>
      </p:sp>
      <p:sp>
        <p:nvSpPr>
          <p:cNvPr id="10" name="Text 8"/>
          <p:cNvSpPr/>
          <p:nvPr/>
        </p:nvSpPr>
        <p:spPr>
          <a:xfrm>
            <a:off x="777240" y="4937760"/>
            <a:ext cx="10637215" cy="548640"/>
          </a:xfrm>
          <a:prstGeom prst="rect">
            <a:avLst/>
          </a:prstGeom>
          <a:noFill/>
          <a:ln/>
        </p:spPr>
        <p:txBody>
          <a:bodyPr wrap="square" lIns="0" tIns="0" rIns="0" bIns="0" rtlCol="0" anchor="ctr"/>
          <a:lstStyle/>
          <a:p>
            <a:pPr algn="ctr" indent="0" marL="0">
              <a:lnSpc>
                <a:spcPct val="115000"/>
              </a:lnSpc>
              <a:buNone/>
            </a:pPr>
            <a:r>
              <a:rPr lang="en-US" sz="1300" i="1" dirty="0">
                <a:solidFill>
                  <a:srgbClr val="6E6E73"/>
                </a:solidFill>
                <a:latin typeface="Arial" pitchFamily="34" charset="0"/>
                <a:ea typeface="Arial" pitchFamily="34" charset="-122"/>
                <a:cs typeface="Arial" pitchFamily="34" charset="-120"/>
              </a:rPr>
              <a:t>Draft figures from the published partner motion. No channel conflict on registered deals. Final terms are set by a definitive agreement and counsel.</a:t>
            </a:r>
            <a:endParaRPr lang="en-US" sz="1300" dirty="0"/>
          </a:p>
        </p:txBody>
      </p:sp>
      <p:sp>
        <p:nvSpPr>
          <p:cNvPr id="11" name="Text 9"/>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2" name="Text 10"/>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D1D1F"/>
        </a:solidFill>
      </p:bgPr>
    </p:bg>
    <p:spTree>
      <p:nvGrpSpPr>
        <p:cNvPr id="1" name=""/>
        <p:cNvGrpSpPr/>
        <p:nvPr/>
      </p:nvGrpSpPr>
      <p:grpSpPr>
        <a:xfrm>
          <a:off x="0" y="0"/>
          <a:ext cx="0" cy="0"/>
          <a:chOff x="0" y="0"/>
          <a:chExt cx="0" cy="0"/>
        </a:xfrm>
      </p:grpSpPr>
      <p:sp>
        <p:nvSpPr>
          <p:cNvPr id="2" name="Text 0"/>
          <p:cNvSpPr/>
          <p:nvPr/>
        </p:nvSpPr>
        <p:spPr>
          <a:xfrm>
            <a:off x="777240" y="777240"/>
            <a:ext cx="5486400"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ASK</a:t>
            </a:r>
            <a:endParaRPr lang="en-US" sz="1200" dirty="0"/>
          </a:p>
        </p:txBody>
      </p:sp>
      <p:sp>
        <p:nvSpPr>
          <p:cNvPr id="3" name="Text 1"/>
          <p:cNvSpPr/>
          <p:nvPr/>
        </p:nvSpPr>
        <p:spPr>
          <a:xfrm>
            <a:off x="777240" y="1828800"/>
            <a:ext cx="10637215" cy="1280160"/>
          </a:xfrm>
          <a:prstGeom prst="rect">
            <a:avLst/>
          </a:prstGeom>
          <a:noFill/>
          <a:ln/>
        </p:spPr>
        <p:txBody>
          <a:bodyPr wrap="square" lIns="0" tIns="0" rIns="0" bIns="0" rtlCol="0" anchor="ctr"/>
          <a:lstStyle/>
          <a:p>
            <a:pPr indent="0" marL="0">
              <a:buNone/>
            </a:pPr>
            <a:r>
              <a:rPr lang="en-US" sz="4600" b="1" dirty="0">
                <a:solidFill>
                  <a:srgbClr val="FBFBFD"/>
                </a:solidFill>
                <a:latin typeface="Arial" pitchFamily="34" charset="0"/>
                <a:ea typeface="Arial" pitchFamily="34" charset="-122"/>
                <a:cs typeface="Arial" pitchFamily="34" charset="-120"/>
              </a:rPr>
              <a:t>A non-binding LOI to scope one pilot.</a:t>
            </a:r>
            <a:endParaRPr lang="en-US" sz="4600" dirty="0"/>
          </a:p>
        </p:txBody>
      </p:sp>
      <p:sp>
        <p:nvSpPr>
          <p:cNvPr id="4" name="Text 2"/>
          <p:cNvSpPr/>
          <p:nvPr/>
        </p:nvSpPr>
        <p:spPr>
          <a:xfrm>
            <a:off x="777240" y="3566160"/>
            <a:ext cx="10058400" cy="1828800"/>
          </a:xfrm>
          <a:prstGeom prst="rect">
            <a:avLst/>
          </a:prstGeom>
          <a:noFill/>
          <a:ln/>
        </p:spPr>
        <p:txBody>
          <a:bodyPr wrap="square" lIns="0" tIns="0" rIns="0" bIns="0" rtlCol="0" anchor="ctr"/>
          <a:lstStyle/>
          <a:p>
            <a:pPr marL="177800" indent="-177800">
              <a:lnSpc>
                <a:spcPct val="115000"/>
              </a:lnSpc>
              <a:spcAft>
                <a:spcPts val="1000"/>
              </a:spcAft>
              <a:buSzPct val="100000"/>
              <a:buChar char="•"/>
            </a:pPr>
            <a:r>
              <a:rPr lang="en-US" sz="1800" dirty="0">
                <a:solidFill>
                  <a:srgbClr val="C7C7CC"/>
                </a:solidFill>
                <a:latin typeface="Arial" pitchFamily="34" charset="0"/>
                <a:ea typeface="Arial" pitchFamily="34" charset="-122"/>
                <a:cs typeface="Arial" pitchFamily="34" charset="-120"/>
              </a:rPr>
              <a:t>One co-build plus co-sell pilot running a single owned agent across Arm, pocket to cloud.</a:t>
            </a:r>
            <a:endParaRPr lang="en-US" sz="1800" dirty="0"/>
          </a:p>
          <a:p>
            <a:pPr marL="177800" indent="-177800">
              <a:lnSpc>
                <a:spcPct val="115000"/>
              </a:lnSpc>
              <a:spcAft>
                <a:spcPts val="1000"/>
              </a:spcAft>
              <a:buSzPct val="100000"/>
              <a:buChar char="•"/>
            </a:pPr>
            <a:r>
              <a:rPr lang="en-US" sz="1800" dirty="0">
                <a:solidFill>
                  <a:srgbClr val="C7C7CC"/>
                </a:solidFill>
                <a:latin typeface="Arial" pitchFamily="34" charset="0"/>
                <a:ea typeface="Arial" pitchFamily="34" charset="-122"/>
                <a:cs typeface="Arial" pitchFamily="34" charset="-120"/>
              </a:rPr>
              <a:t>Measured against royalty-bearing capability and data center adoption, not a vanity metric.</a:t>
            </a:r>
            <a:endParaRPr lang="en-US" sz="1800" dirty="0"/>
          </a:p>
          <a:p>
            <a:pPr marL="177800" indent="-177800">
              <a:lnSpc>
                <a:spcPct val="115000"/>
              </a:lnSpc>
              <a:buSzPct val="100000"/>
              <a:buChar char="•"/>
            </a:pPr>
            <a:r>
              <a:rPr lang="en-US" sz="1800" dirty="0">
                <a:solidFill>
                  <a:srgbClr val="C7C7CC"/>
                </a:solidFill>
                <a:latin typeface="Arial" pitchFamily="34" charset="0"/>
                <a:ea typeface="Arial" pitchFamily="34" charset="-122"/>
                <a:cs typeface="Arial" pitchFamily="34" charset="-120"/>
              </a:rPr>
              <a:t>Non-binding. No exclusivity. Papered by our counsel of record, McDermott Will &amp; Schulte.</a:t>
            </a:r>
            <a:endParaRPr lang="en-US" sz="1800" dirty="0"/>
          </a:p>
        </p:txBody>
      </p:sp>
      <p:sp>
        <p:nvSpPr>
          <p:cNvPr id="5" name="Text 3"/>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6" name="Text 4"/>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DISCLAIMER &amp; PROVENANCE</a:t>
            </a:r>
            <a:endParaRPr lang="en-US" sz="1200" dirty="0"/>
          </a:p>
        </p:txBody>
      </p:sp>
      <p:sp>
        <p:nvSpPr>
          <p:cNvPr id="3" name="Text 1"/>
          <p:cNvSpPr/>
          <p:nvPr/>
        </p:nvSpPr>
        <p:spPr>
          <a:xfrm>
            <a:off x="777240" y="1005840"/>
            <a:ext cx="10637215" cy="548640"/>
          </a:xfrm>
          <a:prstGeom prst="rect">
            <a:avLst/>
          </a:prstGeom>
          <a:noFill/>
          <a:ln/>
        </p:spPr>
        <p:txBody>
          <a:bodyPr wrap="square" lIns="0" tIns="0" rIns="0" bIns="0" rtlCol="0" anchor="ctr"/>
          <a:lstStyle/>
          <a:p>
            <a:pPr indent="0" marL="0">
              <a:buNone/>
            </a:pPr>
            <a:r>
              <a:rPr lang="en-US" sz="2600" b="1" dirty="0">
                <a:solidFill>
                  <a:srgbClr val="1D1D1F"/>
                </a:solidFill>
                <a:latin typeface="Arial" pitchFamily="34" charset="0"/>
                <a:ea typeface="Arial" pitchFamily="34" charset="-122"/>
                <a:cs typeface="Arial" pitchFamily="34" charset="-120"/>
              </a:rPr>
              <a:t>The honest fine print.</a:t>
            </a:r>
            <a:endParaRPr lang="en-US" sz="2600" dirty="0"/>
          </a:p>
        </p:txBody>
      </p:sp>
      <p:sp>
        <p:nvSpPr>
          <p:cNvPr id="4" name="Text 2"/>
          <p:cNvSpPr/>
          <p:nvPr/>
        </p:nvSpPr>
        <p:spPr>
          <a:xfrm>
            <a:off x="777240" y="1783080"/>
            <a:ext cx="10637215" cy="4023360"/>
          </a:xfrm>
          <a:prstGeom prst="rect">
            <a:avLst/>
          </a:prstGeom>
          <a:noFill/>
          <a:ln/>
        </p:spPr>
        <p:txBody>
          <a:bodyPr wrap="square" lIns="0" tIns="0" rIns="0" bIns="0" rtlCol="0" anchor="ctr"/>
          <a:lstStyle/>
          <a:p>
            <a:pPr indent="0" marL="0">
              <a:lnSpc>
                <a:spcPct val="122000"/>
              </a:lnSpc>
              <a:spcAft>
                <a:spcPts val="1000"/>
              </a:spcAft>
              <a:buNone/>
            </a:pPr>
            <a:r>
              <a:rPr lang="en-US" sz="1300" dirty="0">
                <a:solidFill>
                  <a:srgbClr val="6E6E73"/>
                </a:solidFill>
                <a:latin typeface="Arial" pitchFamily="34" charset="0"/>
                <a:ea typeface="Arial" pitchFamily="34" charset="-122"/>
                <a:cs typeface="Arial" pitchFamily="34" charset="-120"/>
              </a:rPr>
              <a:t>🤫 One is a product of Hushh Technologies Corporation, an independent company. Arm is named solely to describe the platform on which One software runs and the ecosystem we are building toward. Hushh Technologies is not affiliated with, endorsed by, sponsored by, or partnered with Arm.</a:t>
            </a:r>
            <a:endParaRPr lang="en-US" sz="1300" dirty="0"/>
          </a:p>
          <a:p>
            <a:pPr indent="0" marL="0">
              <a:lnSpc>
                <a:spcPct val="122000"/>
              </a:lnSpc>
              <a:spcAft>
                <a:spcPts val="1000"/>
              </a:spcAft>
              <a:buNone/>
            </a:pPr>
            <a:r>
              <a:rPr lang="en-US" sz="1300" dirty="0">
                <a:solidFill>
                  <a:srgbClr val="6E6E73"/>
                </a:solidFill>
                <a:latin typeface="Arial" pitchFamily="34" charset="0"/>
                <a:ea typeface="Arial" pitchFamily="34" charset="-122"/>
                <a:cs typeface="Arial" pitchFamily="34" charset="-120"/>
              </a:rPr>
              <a:t>Arm figures ($2.61B full-year royalty up 21%, data center royalties more than doubled, the Arm AGI CPU) are from Arm Q4 and FY2026 results reported May 2026. The quota math is illustrative, not a forecast: a hypothetical attach rate applied to the published Agent One price, excluding revenue share, COGS, and churn.</a:t>
            </a:r>
            <a:endParaRPr lang="en-US" sz="1300" dirty="0"/>
          </a:p>
          <a:p>
            <a:pPr indent="0" marL="0">
              <a:lnSpc>
                <a:spcPct val="122000"/>
              </a:lnSpc>
              <a:buNone/>
            </a:pPr>
            <a:r>
              <a:rPr lang="en-US" sz="1300" dirty="0">
                <a:solidFill>
                  <a:srgbClr val="6E6E73"/>
                </a:solidFill>
                <a:latin typeface="Arial" pitchFamily="34" charset="0"/>
                <a:ea typeface="Arial" pitchFamily="34" charset="-122"/>
                <a:cs typeface="Arial" pitchFamily="34" charset="-120"/>
              </a:rPr>
              <a:t>Hardware and infrastructure references follow Arm and partner published specifications and are pending reconciliation against catalog.json. Partner economics are draft; final terms are confirmed only in a partner agreement. Built June 2026. This deck is a draft for internal and McDermott review, has not been approved by any partnerships team, and is not an offer.</a:t>
            </a:r>
            <a:endParaRPr lang="en-US" sz="1300" dirty="0"/>
          </a:p>
        </p:txBody>
      </p:sp>
      <p:sp>
        <p:nvSpPr>
          <p:cNvPr id="5" name="Text 3"/>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6" name="Text 4"/>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LENS</a:t>
            </a:r>
            <a:endParaRPr lang="en-US" sz="12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400" b="1" dirty="0">
                <a:solidFill>
                  <a:srgbClr val="1D1D1F"/>
                </a:solidFill>
                <a:latin typeface="Arial" pitchFamily="34" charset="0"/>
                <a:ea typeface="Arial" pitchFamily="34" charset="-122"/>
                <a:cs typeface="Arial" pitchFamily="34" charset="-120"/>
              </a:rPr>
              <a:t>We built this backwards from your number.</a:t>
            </a:r>
            <a:endParaRPr lang="en-US" sz="3400" dirty="0"/>
          </a:p>
        </p:txBody>
      </p:sp>
      <p:sp>
        <p:nvSpPr>
          <p:cNvPr id="4" name="Shape 2"/>
          <p:cNvSpPr/>
          <p:nvPr/>
        </p:nvSpPr>
        <p:spPr>
          <a:xfrm>
            <a:off x="777240" y="2743200"/>
            <a:ext cx="3362858" cy="2468880"/>
          </a:xfrm>
          <a:prstGeom prst="roundRect">
            <a:avLst>
              <a:gd name="adj" fmla="val 2963"/>
            </a:avLst>
          </a:prstGeom>
          <a:solidFill>
            <a:srgbClr val="F5F5F7"/>
          </a:solidFill>
          <a:ln/>
          <a:effectLst>
            <a:outerShdw sx="100000" sy="100000" kx="0" ky="0" algn="bl" rotWithShape="0" blurRad="114300" dist="38100" dir="5400000">
              <a:srgbClr val="000000">
                <a:alpha val="8000"/>
              </a:srgbClr>
            </a:outerShdw>
          </a:effectLst>
        </p:spPr>
      </p:sp>
      <p:sp>
        <p:nvSpPr>
          <p:cNvPr id="5" name="Text 3"/>
          <p:cNvSpPr/>
          <p:nvPr/>
        </p:nvSpPr>
        <p:spPr>
          <a:xfrm>
            <a:off x="1069848" y="3035808"/>
            <a:ext cx="2777642" cy="54864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Royalty per chip</a:t>
            </a:r>
            <a:endParaRPr lang="en-US" sz="2000" dirty="0"/>
          </a:p>
        </p:txBody>
      </p:sp>
      <p:sp>
        <p:nvSpPr>
          <p:cNvPr id="6" name="Text 4"/>
          <p:cNvSpPr/>
          <p:nvPr/>
        </p:nvSpPr>
        <p:spPr>
          <a:xfrm>
            <a:off x="1069848" y="3611880"/>
            <a:ext cx="2777642" cy="137160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Higher with Armv9 and compute subsystems, faster than unit volume.</a:t>
            </a:r>
            <a:endParaRPr lang="en-US" sz="1400" dirty="0"/>
          </a:p>
        </p:txBody>
      </p:sp>
      <p:sp>
        <p:nvSpPr>
          <p:cNvPr id="7" name="Shape 5"/>
          <p:cNvSpPr/>
          <p:nvPr/>
        </p:nvSpPr>
        <p:spPr>
          <a:xfrm>
            <a:off x="4414418" y="2743200"/>
            <a:ext cx="3362858" cy="2468880"/>
          </a:xfrm>
          <a:prstGeom prst="roundRect">
            <a:avLst>
              <a:gd name="adj" fmla="val 2963"/>
            </a:avLst>
          </a:prstGeom>
          <a:solidFill>
            <a:srgbClr val="F5F5F7"/>
          </a:solidFill>
          <a:ln/>
          <a:effectLst>
            <a:outerShdw sx="100000" sy="100000" kx="0" ky="0" algn="bl" rotWithShape="0" blurRad="114300" dist="38100" dir="5400000">
              <a:srgbClr val="000000">
                <a:alpha val="8000"/>
              </a:srgbClr>
            </a:outerShdw>
          </a:effectLst>
        </p:spPr>
      </p:sp>
      <p:sp>
        <p:nvSpPr>
          <p:cNvPr id="8" name="Text 6"/>
          <p:cNvSpPr/>
          <p:nvPr/>
        </p:nvSpPr>
        <p:spPr>
          <a:xfrm>
            <a:off x="4707026" y="3035808"/>
            <a:ext cx="2777642" cy="54864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Data center</a:t>
            </a:r>
            <a:endParaRPr lang="en-US" sz="2000" dirty="0"/>
          </a:p>
        </p:txBody>
      </p:sp>
      <p:sp>
        <p:nvSpPr>
          <p:cNvPr id="9" name="Text 7"/>
          <p:cNvSpPr/>
          <p:nvPr/>
        </p:nvSpPr>
        <p:spPr>
          <a:xfrm>
            <a:off x="4707026" y="3611880"/>
            <a:ext cx="2777642" cy="137160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Arm-based designs are now near half of new hyperscaler CPU compute.</a:t>
            </a:r>
            <a:endParaRPr lang="en-US" sz="1400" dirty="0"/>
          </a:p>
        </p:txBody>
      </p:sp>
      <p:sp>
        <p:nvSpPr>
          <p:cNvPr id="10" name="Shape 8"/>
          <p:cNvSpPr/>
          <p:nvPr/>
        </p:nvSpPr>
        <p:spPr>
          <a:xfrm>
            <a:off x="8051597" y="2743200"/>
            <a:ext cx="3362858" cy="2468880"/>
          </a:xfrm>
          <a:prstGeom prst="roundRect">
            <a:avLst>
              <a:gd name="adj" fmla="val 2963"/>
            </a:avLst>
          </a:prstGeom>
          <a:solidFill>
            <a:srgbClr val="F5F5F7"/>
          </a:solidFill>
          <a:ln/>
          <a:effectLst>
            <a:outerShdw sx="100000" sy="100000" kx="0" ky="0" algn="bl" rotWithShape="0" blurRad="114300" dist="38100" dir="5400000">
              <a:srgbClr val="000000">
                <a:alpha val="8000"/>
              </a:srgbClr>
            </a:outerShdw>
          </a:effectLst>
        </p:spPr>
      </p:sp>
      <p:sp>
        <p:nvSpPr>
          <p:cNvPr id="11" name="Text 9"/>
          <p:cNvSpPr/>
          <p:nvPr/>
        </p:nvSpPr>
        <p:spPr>
          <a:xfrm>
            <a:off x="8344205" y="3035808"/>
            <a:ext cx="2777642" cy="54864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Edge to cloud</a:t>
            </a:r>
            <a:endParaRPr lang="en-US" sz="2000" dirty="0"/>
          </a:p>
        </p:txBody>
      </p:sp>
      <p:sp>
        <p:nvSpPr>
          <p:cNvPr id="12" name="Text 10"/>
          <p:cNvSpPr/>
          <p:nvPr/>
        </p:nvSpPr>
        <p:spPr>
          <a:xfrm>
            <a:off x="8344205" y="3611880"/>
            <a:ext cx="2777642" cy="137160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Your platform spans the phone in the pocket to the AI data center.</a:t>
            </a:r>
            <a:endParaRPr lang="en-US" sz="1400" dirty="0"/>
          </a:p>
        </p:txBody>
      </p:sp>
      <p:sp>
        <p:nvSpPr>
          <p:cNvPr id="13" name="Text 11"/>
          <p:cNvSpPr/>
          <p:nvPr/>
        </p:nvSpPr>
        <p:spPr>
          <a:xfrm>
            <a:off x="777240" y="5486400"/>
            <a:ext cx="10637215" cy="365760"/>
          </a:xfrm>
          <a:prstGeom prst="rect">
            <a:avLst/>
          </a:prstGeom>
          <a:noFill/>
          <a:ln/>
        </p:spPr>
        <p:txBody>
          <a:bodyPr wrap="square" lIns="0" tIns="0" rIns="0" bIns="0" rtlCol="0" anchor="ctr"/>
          <a:lstStyle/>
          <a:p>
            <a:pPr indent="0" marL="0">
              <a:buNone/>
            </a:pPr>
            <a:r>
              <a:rPr lang="en-US" sz="1300" i="1" dirty="0">
                <a:solidFill>
                  <a:srgbClr val="6E6E73"/>
                </a:solidFill>
                <a:latin typeface="Arial" pitchFamily="34" charset="0"/>
                <a:ea typeface="Arial" pitchFamily="34" charset="-122"/>
                <a:cs typeface="Arial" pitchFamily="34" charset="-120"/>
              </a:rPr>
              <a:t>Agent One is built to lift all three. Here is how, and what we propose to do together.</a:t>
            </a:r>
            <a:endParaRPr lang="en-US" sz="1300" dirty="0"/>
          </a:p>
        </p:txBody>
      </p:sp>
      <p:sp>
        <p:nvSpPr>
          <p:cNvPr id="14" name="Text 12"/>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5" name="Text 13"/>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PLATFORM YOU ALREADY OWN</a:t>
            </a:r>
            <a:endParaRPr lang="en-US" sz="1200" dirty="0"/>
          </a:p>
        </p:txBody>
      </p:sp>
      <p:sp>
        <p:nvSpPr>
          <p:cNvPr id="3" name="Text 1"/>
          <p:cNvSpPr/>
          <p:nvPr/>
        </p:nvSpPr>
        <p:spPr>
          <a:xfrm>
            <a:off x="777240" y="1417320"/>
            <a:ext cx="4937760" cy="1828800"/>
          </a:xfrm>
          <a:prstGeom prst="rect">
            <a:avLst/>
          </a:prstGeom>
          <a:noFill/>
          <a:ln/>
        </p:spPr>
        <p:txBody>
          <a:bodyPr wrap="square" lIns="0" tIns="0" rIns="0" bIns="0" rtlCol="0" anchor="ctr"/>
          <a:lstStyle/>
          <a:p>
            <a:pPr algn="l" indent="0" marL="0">
              <a:buNone/>
            </a:pPr>
            <a:r>
              <a:rPr lang="en-US" sz="11800" b="1" dirty="0">
                <a:solidFill>
                  <a:srgbClr val="1D1D1F"/>
                </a:solidFill>
                <a:latin typeface="Arial" pitchFamily="34" charset="0"/>
                <a:ea typeface="Arial" pitchFamily="34" charset="-122"/>
                <a:cs typeface="Arial" pitchFamily="34" charset="-120"/>
              </a:rPr>
              <a:t>$2.6B</a:t>
            </a:r>
            <a:endParaRPr lang="en-US" sz="11800" dirty="0"/>
          </a:p>
        </p:txBody>
      </p:sp>
      <p:sp>
        <p:nvSpPr>
          <p:cNvPr id="4" name="Text 2"/>
          <p:cNvSpPr/>
          <p:nvPr/>
        </p:nvSpPr>
        <p:spPr>
          <a:xfrm>
            <a:off x="868680" y="3291840"/>
            <a:ext cx="5212080" cy="914400"/>
          </a:xfrm>
          <a:prstGeom prst="rect">
            <a:avLst/>
          </a:prstGeom>
          <a:noFill/>
          <a:ln/>
        </p:spPr>
        <p:txBody>
          <a:bodyPr wrap="square" lIns="0" tIns="0" rIns="0" bIns="0" rtlCol="0" anchor="ctr"/>
          <a:lstStyle/>
          <a:p>
            <a:pPr indent="0" marL="0">
              <a:lnSpc>
                <a:spcPct val="115000"/>
              </a:lnSpc>
              <a:buNone/>
            </a:pPr>
            <a:r>
              <a:rPr lang="en-US" sz="1800" dirty="0">
                <a:solidFill>
                  <a:srgbClr val="6E6E73"/>
                </a:solidFill>
                <a:latin typeface="Arial" pitchFamily="34" charset="0"/>
                <a:ea typeface="Arial" pitchFamily="34" charset="-122"/>
                <a:cs typeface="Arial" pitchFamily="34" charset="-120"/>
              </a:rPr>
              <a:t>full-year royalty revenue, up 21%.</a:t>
            </a:r>
            <a:endParaRPr lang="en-US" sz="1800" dirty="0"/>
          </a:p>
          <a:p>
            <a:pPr indent="0" marL="0">
              <a:lnSpc>
                <a:spcPct val="115000"/>
              </a:lnSpc>
              <a:buNone/>
            </a:pPr>
            <a:r>
              <a:rPr lang="en-US" sz="1800" dirty="0">
                <a:solidFill>
                  <a:srgbClr val="6E6E73"/>
                </a:solidFill>
                <a:latin typeface="Arial" pitchFamily="34" charset="0"/>
                <a:ea typeface="Arial" pitchFamily="34" charset="-122"/>
                <a:cs typeface="Arial" pitchFamily="34" charset="-120"/>
              </a:rPr>
              <a:t>Arm runs in nearly every phone on earth.</a:t>
            </a:r>
            <a:endParaRPr lang="en-US" sz="1800" dirty="0"/>
          </a:p>
        </p:txBody>
      </p:sp>
      <p:sp>
        <p:nvSpPr>
          <p:cNvPr id="5" name="Text 3"/>
          <p:cNvSpPr/>
          <p:nvPr/>
        </p:nvSpPr>
        <p:spPr>
          <a:xfrm>
            <a:off x="6309360" y="1554480"/>
            <a:ext cx="5120640" cy="50292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2x</a:t>
            </a:r>
            <a:endParaRPr lang="en-US" sz="2400" dirty="0"/>
          </a:p>
        </p:txBody>
      </p:sp>
      <p:sp>
        <p:nvSpPr>
          <p:cNvPr id="6" name="Text 4"/>
          <p:cNvSpPr/>
          <p:nvPr/>
        </p:nvSpPr>
        <p:spPr>
          <a:xfrm>
            <a:off x="6309360" y="2057400"/>
            <a:ext cx="5120640" cy="777240"/>
          </a:xfrm>
          <a:prstGeom prst="rect">
            <a:avLst/>
          </a:prstGeom>
          <a:noFill/>
          <a:ln/>
        </p:spPr>
        <p:txBody>
          <a:bodyPr wrap="square" lIns="0" tIns="0" rIns="0" bIns="0" rtlCol="0" anchor="ctr"/>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data center royalties year over year. Agent One pulls Arm from the pocket to the cloud.</a:t>
            </a:r>
            <a:endParaRPr lang="en-US" sz="1350" dirty="0"/>
          </a:p>
        </p:txBody>
      </p:sp>
      <p:sp>
        <p:nvSpPr>
          <p:cNvPr id="7" name="Text 5"/>
          <p:cNvSpPr/>
          <p:nvPr/>
        </p:nvSpPr>
        <p:spPr>
          <a:xfrm>
            <a:off x="6309360" y="2880360"/>
            <a:ext cx="5120640" cy="50292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Armv9</a:t>
            </a:r>
            <a:endParaRPr lang="en-US" sz="2400" dirty="0"/>
          </a:p>
        </p:txBody>
      </p:sp>
      <p:sp>
        <p:nvSpPr>
          <p:cNvPr id="8" name="Text 6"/>
          <p:cNvSpPr/>
          <p:nvPr/>
        </p:nvSpPr>
        <p:spPr>
          <a:xfrm>
            <a:off x="6309360" y="3383280"/>
            <a:ext cx="5120640" cy="777240"/>
          </a:xfrm>
          <a:prstGeom prst="rect">
            <a:avLst/>
          </a:prstGeom>
          <a:noFill/>
          <a:ln/>
        </p:spPr>
        <p:txBody>
          <a:bodyPr wrap="square" lIns="0" tIns="0" rIns="0" bIns="0" rtlCol="0" anchor="ctr"/>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higher royalty per chip. Agent One needs the most capable cores the person owns.</a:t>
            </a:r>
            <a:endParaRPr lang="en-US" sz="1350" dirty="0"/>
          </a:p>
        </p:txBody>
      </p:sp>
      <p:sp>
        <p:nvSpPr>
          <p:cNvPr id="9" name="Text 7"/>
          <p:cNvSpPr/>
          <p:nvPr/>
        </p:nvSpPr>
        <p:spPr>
          <a:xfrm>
            <a:off x="6309360" y="4206240"/>
            <a:ext cx="5120640" cy="50292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Agentic, your words</a:t>
            </a:r>
            <a:endParaRPr lang="en-US" sz="2400" dirty="0"/>
          </a:p>
        </p:txBody>
      </p:sp>
      <p:sp>
        <p:nvSpPr>
          <p:cNvPr id="10" name="Text 8"/>
          <p:cNvSpPr/>
          <p:nvPr/>
        </p:nvSpPr>
        <p:spPr>
          <a:xfrm>
            <a:off x="6309360" y="4709160"/>
            <a:ext cx="5120640" cy="777240"/>
          </a:xfrm>
          <a:prstGeom prst="rect">
            <a:avLst/>
          </a:prstGeom>
          <a:noFill/>
          <a:ln/>
        </p:spPr>
        <p:txBody>
          <a:bodyPr wrap="square" lIns="0" tIns="0" rIns="0" bIns="0" rtlCol="0" anchor="ctr"/>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you launched the Arm AGI CPU for agentic AI. Agent One supplies the agents.</a:t>
            </a:r>
            <a:endParaRPr lang="en-US" sz="1350" dirty="0"/>
          </a:p>
        </p:txBody>
      </p:sp>
      <p:sp>
        <p:nvSpPr>
          <p:cNvPr id="11" name="Text 9"/>
          <p:cNvSpPr/>
          <p:nvPr/>
        </p:nvSpPr>
        <p:spPr>
          <a:xfrm>
            <a:off x="777240" y="5989320"/>
            <a:ext cx="10637215" cy="274320"/>
          </a:xfrm>
          <a:prstGeom prst="rect">
            <a:avLst/>
          </a:prstGeom>
          <a:noFill/>
          <a:ln/>
        </p:spPr>
        <p:txBody>
          <a:bodyPr wrap="square" lIns="0" tIns="0" rIns="0" bIns="0" rtlCol="0" anchor="ctr"/>
          <a:lstStyle/>
          <a:p>
            <a:pPr indent="0" marL="0">
              <a:buNone/>
            </a:pPr>
            <a:r>
              <a:rPr lang="en-US" sz="950" i="1" dirty="0">
                <a:solidFill>
                  <a:srgbClr val="6E6E73"/>
                </a:solidFill>
                <a:latin typeface="Arial" pitchFamily="34" charset="0"/>
                <a:ea typeface="Arial" pitchFamily="34" charset="-122"/>
                <a:cs typeface="Arial" pitchFamily="34" charset="-120"/>
              </a:rPr>
              <a:t>Source: Arm Q4 and FY2026 results (reported May 2026) and shareholder letter.</a:t>
            </a:r>
            <a:endParaRPr lang="en-US" sz="950" dirty="0"/>
          </a:p>
        </p:txBody>
      </p:sp>
      <p:sp>
        <p:nvSpPr>
          <p:cNvPr id="12" name="Text 10"/>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3" name="Text 11"/>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GAP IN THE NUMBER</a:t>
            </a:r>
            <a:endParaRPr lang="en-US" sz="1200" dirty="0"/>
          </a:p>
        </p:txBody>
      </p:sp>
      <p:sp>
        <p:nvSpPr>
          <p:cNvPr id="3" name="Text 1"/>
          <p:cNvSpPr/>
          <p:nvPr/>
        </p:nvSpPr>
        <p:spPr>
          <a:xfrm>
            <a:off x="777240" y="1051560"/>
            <a:ext cx="10637215" cy="1280160"/>
          </a:xfrm>
          <a:prstGeom prst="rect">
            <a:avLst/>
          </a:prstGeom>
          <a:noFill/>
          <a:ln/>
        </p:spPr>
        <p:txBody>
          <a:bodyPr wrap="square" lIns="0" tIns="0" rIns="0" bIns="0" rtlCol="0" anchor="ctr"/>
          <a:lstStyle/>
          <a:p>
            <a:pPr indent="0" marL="0">
              <a:lnSpc>
                <a:spcPct val="105000"/>
              </a:lnSpc>
              <a:buNone/>
            </a:pPr>
            <a:r>
              <a:rPr lang="en-US" sz="3200" b="1" dirty="0">
                <a:solidFill>
                  <a:srgbClr val="1D1D1F"/>
                </a:solidFill>
                <a:latin typeface="Arial" pitchFamily="34" charset="0"/>
                <a:ea typeface="Arial" pitchFamily="34" charset="-122"/>
                <a:cs typeface="Arial" pitchFamily="34" charset="-120"/>
              </a:rPr>
              <a:t>You are the compute platform from cloud to edge. Agentic needs a workload everywhere.</a:t>
            </a:r>
            <a:endParaRPr lang="en-US" sz="3200" dirty="0"/>
          </a:p>
        </p:txBody>
      </p:sp>
      <p:sp>
        <p:nvSpPr>
          <p:cNvPr id="4" name="Shape 2"/>
          <p:cNvSpPr/>
          <p:nvPr/>
        </p:nvSpPr>
        <p:spPr>
          <a:xfrm>
            <a:off x="777240" y="2779776"/>
            <a:ext cx="164592" cy="164592"/>
          </a:xfrm>
          <a:prstGeom prst="ellipse">
            <a:avLst/>
          </a:prstGeom>
          <a:solidFill>
            <a:srgbClr val="1D1D1F"/>
          </a:solidFill>
          <a:ln/>
        </p:spPr>
      </p:sp>
      <p:sp>
        <p:nvSpPr>
          <p:cNvPr id="5" name="Text 3"/>
          <p:cNvSpPr/>
          <p:nvPr/>
        </p:nvSpPr>
        <p:spPr>
          <a:xfrm>
            <a:off x="1188720" y="2743200"/>
            <a:ext cx="4572000" cy="868680"/>
          </a:xfrm>
          <a:prstGeom prst="rect">
            <a:avLst/>
          </a:prstGeom>
          <a:noFill/>
          <a:ln/>
        </p:spPr>
        <p:txBody>
          <a:bodyPr wrap="square" lIns="0" tIns="0" rIns="0" bIns="0" rtlCol="0" anchor="t"/>
          <a:lstStyle/>
          <a:p>
            <a:pPr indent="0" marL="0">
              <a:lnSpc>
                <a:spcPct val="105000"/>
              </a:lnSpc>
              <a:buNone/>
            </a:pPr>
            <a:r>
              <a:rPr lang="en-US" sz="1600" b="1" dirty="0">
                <a:solidFill>
                  <a:srgbClr val="1D1D1F"/>
                </a:solidFill>
                <a:latin typeface="Arial" pitchFamily="34" charset="0"/>
                <a:ea typeface="Arial" pitchFamily="34" charset="-122"/>
                <a:cs typeface="Arial" pitchFamily="34" charset="-120"/>
              </a:rPr>
              <a:t>Royalty rides on capability</a:t>
            </a:r>
            <a:endParaRPr lang="en-US" sz="1600" dirty="0"/>
          </a:p>
        </p:txBody>
      </p:sp>
      <p:sp>
        <p:nvSpPr>
          <p:cNvPr id="6" name="Text 4"/>
          <p:cNvSpPr/>
          <p:nvPr/>
        </p:nvSpPr>
        <p:spPr>
          <a:xfrm>
            <a:off x="6080760" y="2743200"/>
            <a:ext cx="5486400" cy="868680"/>
          </a:xfrm>
          <a:prstGeom prst="rect">
            <a:avLst/>
          </a:prstGeom>
          <a:noFill/>
          <a:ln/>
        </p:spPr>
        <p:txBody>
          <a:bodyPr wrap="square" lIns="0" tIns="0" rIns="0" bIns="0" rtlCol="0" anchor="t"/>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Higher Armv9 royalty depends on more capable cores being used. Agent One is the workload that demands them.</a:t>
            </a:r>
            <a:endParaRPr lang="en-US" sz="1350" dirty="0"/>
          </a:p>
        </p:txBody>
      </p:sp>
      <p:sp>
        <p:nvSpPr>
          <p:cNvPr id="7" name="Shape 5"/>
          <p:cNvSpPr/>
          <p:nvPr/>
        </p:nvSpPr>
        <p:spPr>
          <a:xfrm>
            <a:off x="777240" y="3858768"/>
            <a:ext cx="164592" cy="164592"/>
          </a:xfrm>
          <a:prstGeom prst="ellipse">
            <a:avLst/>
          </a:prstGeom>
          <a:solidFill>
            <a:srgbClr val="1D1D1F"/>
          </a:solidFill>
          <a:ln/>
        </p:spPr>
      </p:sp>
      <p:sp>
        <p:nvSpPr>
          <p:cNvPr id="8" name="Text 6"/>
          <p:cNvSpPr/>
          <p:nvPr/>
        </p:nvSpPr>
        <p:spPr>
          <a:xfrm>
            <a:off x="1188720" y="3822192"/>
            <a:ext cx="4572000" cy="868680"/>
          </a:xfrm>
          <a:prstGeom prst="rect">
            <a:avLst/>
          </a:prstGeom>
          <a:noFill/>
          <a:ln/>
        </p:spPr>
        <p:txBody>
          <a:bodyPr wrap="square" lIns="0" tIns="0" rIns="0" bIns="0" rtlCol="0" anchor="t"/>
          <a:lstStyle/>
          <a:p>
            <a:pPr indent="0" marL="0">
              <a:lnSpc>
                <a:spcPct val="105000"/>
              </a:lnSpc>
              <a:buNone/>
            </a:pPr>
            <a:r>
              <a:rPr lang="en-US" sz="1600" b="1" dirty="0">
                <a:solidFill>
                  <a:srgbClr val="1D1D1F"/>
                </a:solidFill>
                <a:latin typeface="Arial" pitchFamily="34" charset="0"/>
                <a:ea typeface="Arial" pitchFamily="34" charset="-122"/>
                <a:cs typeface="Arial" pitchFamily="34" charset="-120"/>
              </a:rPr>
              <a:t>Agentic, but no anchor</a:t>
            </a:r>
            <a:endParaRPr lang="en-US" sz="1600" dirty="0"/>
          </a:p>
        </p:txBody>
      </p:sp>
      <p:sp>
        <p:nvSpPr>
          <p:cNvPr id="9" name="Text 7"/>
          <p:cNvSpPr/>
          <p:nvPr/>
        </p:nvSpPr>
        <p:spPr>
          <a:xfrm>
            <a:off x="6080760" y="3822192"/>
            <a:ext cx="5486400" cy="868680"/>
          </a:xfrm>
          <a:prstGeom prst="rect">
            <a:avLst/>
          </a:prstGeom>
          <a:noFill/>
          <a:ln/>
        </p:spPr>
        <p:txBody>
          <a:bodyPr wrap="square" lIns="0" tIns="0" rIns="0" bIns="0" rtlCol="0" anchor="t"/>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You built the AGI CPU for agents. There is no consumer-owned agent that fills it from the edge in. Agent One is that anchor.</a:t>
            </a:r>
            <a:endParaRPr lang="en-US" sz="1350" dirty="0"/>
          </a:p>
        </p:txBody>
      </p:sp>
      <p:sp>
        <p:nvSpPr>
          <p:cNvPr id="10" name="Shape 8"/>
          <p:cNvSpPr/>
          <p:nvPr/>
        </p:nvSpPr>
        <p:spPr>
          <a:xfrm>
            <a:off x="777240" y="4937760"/>
            <a:ext cx="164592" cy="164592"/>
          </a:xfrm>
          <a:prstGeom prst="ellipse">
            <a:avLst/>
          </a:prstGeom>
          <a:solidFill>
            <a:srgbClr val="1D1D1F"/>
          </a:solidFill>
          <a:ln/>
        </p:spPr>
      </p:sp>
      <p:sp>
        <p:nvSpPr>
          <p:cNvPr id="11" name="Text 9"/>
          <p:cNvSpPr/>
          <p:nvPr/>
        </p:nvSpPr>
        <p:spPr>
          <a:xfrm>
            <a:off x="1188720" y="4901184"/>
            <a:ext cx="4572000" cy="868680"/>
          </a:xfrm>
          <a:prstGeom prst="rect">
            <a:avLst/>
          </a:prstGeom>
          <a:noFill/>
          <a:ln/>
        </p:spPr>
        <p:txBody>
          <a:bodyPr wrap="square" lIns="0" tIns="0" rIns="0" bIns="0" rtlCol="0" anchor="t"/>
          <a:lstStyle/>
          <a:p>
            <a:pPr indent="0" marL="0">
              <a:lnSpc>
                <a:spcPct val="105000"/>
              </a:lnSpc>
              <a:buNone/>
            </a:pPr>
            <a:r>
              <a:rPr lang="en-US" sz="1600" b="1" dirty="0">
                <a:solidFill>
                  <a:srgbClr val="1D1D1F"/>
                </a:solidFill>
                <a:latin typeface="Arial" pitchFamily="34" charset="0"/>
                <a:ea typeface="Arial" pitchFamily="34" charset="-122"/>
                <a:cs typeface="Arial" pitchFamily="34" charset="-120"/>
              </a:rPr>
              <a:t>Phone to cloud, one agent</a:t>
            </a:r>
            <a:endParaRPr lang="en-US" sz="1600" dirty="0"/>
          </a:p>
        </p:txBody>
      </p:sp>
      <p:sp>
        <p:nvSpPr>
          <p:cNvPr id="12" name="Text 10"/>
          <p:cNvSpPr/>
          <p:nvPr/>
        </p:nvSpPr>
        <p:spPr>
          <a:xfrm>
            <a:off x="6080760" y="4901184"/>
            <a:ext cx="5486400" cy="868680"/>
          </a:xfrm>
          <a:prstGeom prst="rect">
            <a:avLst/>
          </a:prstGeom>
          <a:noFill/>
          <a:ln/>
        </p:spPr>
        <p:txBody>
          <a:bodyPr wrap="square" lIns="0" tIns="0" rIns="0" bIns="0" rtlCol="0" anchor="t"/>
          <a:lstStyle/>
          <a:p>
            <a:pPr indent="0" marL="0">
              <a:lnSpc>
                <a:spcPct val="115000"/>
              </a:lnSpc>
              <a:buNone/>
            </a:pPr>
            <a:r>
              <a:rPr lang="en-US" sz="1350" dirty="0">
                <a:solidFill>
                  <a:srgbClr val="6E6E73"/>
                </a:solidFill>
                <a:latin typeface="Arial" pitchFamily="34" charset="0"/>
                <a:ea typeface="Arial" pitchFamily="34" charset="-122"/>
                <a:cs typeface="Arial" pitchFamily="34" charset="-120"/>
              </a:rPr>
              <a:t>No layer runs the same owned agent across Arm everywhere. Agent One does, by design.</a:t>
            </a:r>
            <a:endParaRPr lang="en-US" sz="1350" dirty="0"/>
          </a:p>
        </p:txBody>
      </p:sp>
      <p:sp>
        <p:nvSpPr>
          <p:cNvPr id="13" name="Text 11"/>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4" name="Text 12"/>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WHAT ONE ADDS</a:t>
            </a:r>
            <a:endParaRPr lang="en-US" sz="1200" dirty="0"/>
          </a:p>
        </p:txBody>
      </p:sp>
      <p:sp>
        <p:nvSpPr>
          <p:cNvPr id="3" name="Text 1"/>
          <p:cNvSpPr/>
          <p:nvPr/>
        </p:nvSpPr>
        <p:spPr>
          <a:xfrm>
            <a:off x="777240" y="1051560"/>
            <a:ext cx="10637215" cy="1280160"/>
          </a:xfrm>
          <a:prstGeom prst="rect">
            <a:avLst/>
          </a:prstGeom>
          <a:noFill/>
          <a:ln/>
        </p:spPr>
        <p:txBody>
          <a:bodyPr wrap="square" lIns="0" tIns="0" rIns="0" bIns="0" rtlCol="0" anchor="ctr"/>
          <a:lstStyle/>
          <a:p>
            <a:pPr indent="0" marL="0">
              <a:lnSpc>
                <a:spcPct val="105000"/>
              </a:lnSpc>
              <a:buNone/>
            </a:pPr>
            <a:r>
              <a:rPr lang="en-US" sz="3200" b="1" dirty="0">
                <a:solidFill>
                  <a:srgbClr val="1D1D1F"/>
                </a:solidFill>
                <a:latin typeface="Arial" pitchFamily="34" charset="0"/>
                <a:ea typeface="Arial" pitchFamily="34" charset="-122"/>
                <a:cs typeface="Arial" pitchFamily="34" charset="-120"/>
              </a:rPr>
              <a:t>One agent, on Arm, from the pocket to the data center.</a:t>
            </a:r>
            <a:endParaRPr lang="en-US" sz="3200" dirty="0"/>
          </a:p>
        </p:txBody>
      </p:sp>
      <p:sp>
        <p:nvSpPr>
          <p:cNvPr id="4" name="Shape 2"/>
          <p:cNvSpPr/>
          <p:nvPr/>
        </p:nvSpPr>
        <p:spPr>
          <a:xfrm>
            <a:off x="777240" y="2743200"/>
            <a:ext cx="3362858" cy="2606040"/>
          </a:xfrm>
          <a:prstGeom prst="roundRect">
            <a:avLst>
              <a:gd name="adj" fmla="val 2807"/>
            </a:avLst>
          </a:prstGeom>
          <a:solidFill>
            <a:srgbClr val="F5F5F7"/>
          </a:solidFill>
          <a:ln/>
          <a:effectLst>
            <a:outerShdw sx="100000" sy="100000" kx="0" ky="0" algn="bl" rotWithShape="0" blurRad="114300" dist="38100" dir="5400000">
              <a:srgbClr val="000000">
                <a:alpha val="8000"/>
              </a:srgbClr>
            </a:outerShdw>
          </a:effectLst>
        </p:spPr>
      </p:sp>
      <p:sp>
        <p:nvSpPr>
          <p:cNvPr id="5" name="Text 3"/>
          <p:cNvSpPr/>
          <p:nvPr/>
        </p:nvSpPr>
        <p:spPr>
          <a:xfrm>
            <a:off x="1069848" y="3035808"/>
            <a:ext cx="2777642" cy="685800"/>
          </a:xfrm>
          <a:prstGeom prst="rect">
            <a:avLst/>
          </a:prstGeom>
          <a:noFill/>
          <a:ln/>
        </p:spPr>
        <p:txBody>
          <a:bodyPr wrap="square" lIns="0" tIns="0" rIns="0" bIns="0" rtlCol="0" anchor="ctr"/>
          <a:lstStyle/>
          <a:p>
            <a:pPr indent="0" marL="0">
              <a:lnSpc>
                <a:spcPct val="100000"/>
              </a:lnSpc>
              <a:buNone/>
            </a:pPr>
            <a:r>
              <a:rPr lang="en-US" sz="1800" b="1" dirty="0">
                <a:solidFill>
                  <a:srgbClr val="1D1D1F"/>
                </a:solidFill>
                <a:latin typeface="Arial" pitchFamily="34" charset="0"/>
                <a:ea typeface="Arial" pitchFamily="34" charset="-122"/>
                <a:cs typeface="Arial" pitchFamily="34" charset="-120"/>
              </a:rPr>
              <a:t>Pulls Armv9</a:t>
            </a:r>
            <a:endParaRPr lang="en-US" sz="1800" dirty="0"/>
          </a:p>
        </p:txBody>
      </p:sp>
      <p:sp>
        <p:nvSpPr>
          <p:cNvPr id="6" name="Text 4"/>
          <p:cNvSpPr/>
          <p:nvPr/>
        </p:nvSpPr>
        <p:spPr>
          <a:xfrm>
            <a:off x="1069848" y="3767328"/>
            <a:ext cx="2777642" cy="137160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Agent One needs the most capable cores, lifting royalty per chip where your growth is.</a:t>
            </a:r>
            <a:endParaRPr lang="en-US" sz="1350" dirty="0"/>
          </a:p>
        </p:txBody>
      </p:sp>
      <p:sp>
        <p:nvSpPr>
          <p:cNvPr id="7" name="Shape 5"/>
          <p:cNvSpPr/>
          <p:nvPr/>
        </p:nvSpPr>
        <p:spPr>
          <a:xfrm>
            <a:off x="4414418" y="2743200"/>
            <a:ext cx="3362858" cy="2606040"/>
          </a:xfrm>
          <a:prstGeom prst="roundRect">
            <a:avLst>
              <a:gd name="adj" fmla="val 2807"/>
            </a:avLst>
          </a:prstGeom>
          <a:solidFill>
            <a:srgbClr val="F5F5F7"/>
          </a:solidFill>
          <a:ln/>
          <a:effectLst>
            <a:outerShdw sx="100000" sy="100000" kx="0" ky="0" algn="bl" rotWithShape="0" blurRad="114300" dist="38100" dir="5400000">
              <a:srgbClr val="000000">
                <a:alpha val="8000"/>
              </a:srgbClr>
            </a:outerShdw>
          </a:effectLst>
        </p:spPr>
      </p:sp>
      <p:sp>
        <p:nvSpPr>
          <p:cNvPr id="8" name="Text 6"/>
          <p:cNvSpPr/>
          <p:nvPr/>
        </p:nvSpPr>
        <p:spPr>
          <a:xfrm>
            <a:off x="4707026" y="3035808"/>
            <a:ext cx="2777642" cy="685800"/>
          </a:xfrm>
          <a:prstGeom prst="rect">
            <a:avLst/>
          </a:prstGeom>
          <a:noFill/>
          <a:ln/>
        </p:spPr>
        <p:txBody>
          <a:bodyPr wrap="square" lIns="0" tIns="0" rIns="0" bIns="0" rtlCol="0" anchor="ctr"/>
          <a:lstStyle/>
          <a:p>
            <a:pPr indent="0" marL="0">
              <a:lnSpc>
                <a:spcPct val="100000"/>
              </a:lnSpc>
              <a:buNone/>
            </a:pPr>
            <a:r>
              <a:rPr lang="en-US" sz="1800" b="1" dirty="0">
                <a:solidFill>
                  <a:srgbClr val="1D1D1F"/>
                </a:solidFill>
                <a:latin typeface="Arial" pitchFamily="34" charset="0"/>
                <a:ea typeface="Arial" pitchFamily="34" charset="-122"/>
                <a:cs typeface="Arial" pitchFamily="34" charset="-120"/>
              </a:rPr>
              <a:t>Spans the bridge</a:t>
            </a:r>
            <a:endParaRPr lang="en-US" sz="1800" dirty="0"/>
          </a:p>
        </p:txBody>
      </p:sp>
      <p:sp>
        <p:nvSpPr>
          <p:cNvPr id="9" name="Text 7"/>
          <p:cNvSpPr/>
          <p:nvPr/>
        </p:nvSpPr>
        <p:spPr>
          <a:xfrm>
            <a:off x="4707026" y="3767328"/>
            <a:ext cx="2777642" cy="137160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On-device on the Arm phone, edge on Arm laptops, cloud on Arm data center. All royalty-bearing.</a:t>
            </a:r>
            <a:endParaRPr lang="en-US" sz="1350" dirty="0"/>
          </a:p>
        </p:txBody>
      </p:sp>
      <p:sp>
        <p:nvSpPr>
          <p:cNvPr id="10" name="Shape 8"/>
          <p:cNvSpPr/>
          <p:nvPr/>
        </p:nvSpPr>
        <p:spPr>
          <a:xfrm>
            <a:off x="8051597" y="2743200"/>
            <a:ext cx="3362858" cy="2606040"/>
          </a:xfrm>
          <a:prstGeom prst="roundRect">
            <a:avLst>
              <a:gd name="adj" fmla="val 2807"/>
            </a:avLst>
          </a:prstGeom>
          <a:solidFill>
            <a:srgbClr val="F5F5F7"/>
          </a:solidFill>
          <a:ln/>
          <a:effectLst>
            <a:outerShdw sx="100000" sy="100000" kx="0" ky="0" algn="bl" rotWithShape="0" blurRad="114300" dist="38100" dir="5400000">
              <a:srgbClr val="000000">
                <a:alpha val="8000"/>
              </a:srgbClr>
            </a:outerShdw>
          </a:effectLst>
        </p:spPr>
      </p:sp>
      <p:sp>
        <p:nvSpPr>
          <p:cNvPr id="11" name="Text 9"/>
          <p:cNvSpPr/>
          <p:nvPr/>
        </p:nvSpPr>
        <p:spPr>
          <a:xfrm>
            <a:off x="8344205" y="3035808"/>
            <a:ext cx="2777642" cy="685800"/>
          </a:xfrm>
          <a:prstGeom prst="rect">
            <a:avLst/>
          </a:prstGeom>
          <a:noFill/>
          <a:ln/>
        </p:spPr>
        <p:txBody>
          <a:bodyPr wrap="square" lIns="0" tIns="0" rIns="0" bIns="0" rtlCol="0" anchor="ctr"/>
          <a:lstStyle/>
          <a:p>
            <a:pPr indent="0" marL="0">
              <a:lnSpc>
                <a:spcPct val="100000"/>
              </a:lnSpc>
              <a:buNone/>
            </a:pPr>
            <a:r>
              <a:rPr lang="en-US" sz="1800" b="1" dirty="0">
                <a:solidFill>
                  <a:srgbClr val="1D1D1F"/>
                </a:solidFill>
                <a:latin typeface="Arial" pitchFamily="34" charset="0"/>
                <a:ea typeface="Arial" pitchFamily="34" charset="-122"/>
                <a:cs typeface="Arial" pitchFamily="34" charset="-120"/>
              </a:rPr>
              <a:t>Owned and private</a:t>
            </a:r>
            <a:endParaRPr lang="en-US" sz="1800" dirty="0"/>
          </a:p>
        </p:txBody>
      </p:sp>
      <p:sp>
        <p:nvSpPr>
          <p:cNvPr id="12" name="Text 10"/>
          <p:cNvSpPr/>
          <p:nvPr/>
        </p:nvSpPr>
        <p:spPr>
          <a:xfrm>
            <a:off x="8344205" y="3767328"/>
            <a:ext cx="2777642" cy="1371600"/>
          </a:xfrm>
          <a:prstGeom prst="rect">
            <a:avLst/>
          </a:prstGeom>
          <a:noFill/>
          <a:ln/>
        </p:spPr>
        <p:txBody>
          <a:bodyPr wrap="square" lIns="0" tIns="0" rIns="0" bIns="0" rtlCol="0" anchor="ctr"/>
          <a:lstStyle/>
          <a:p>
            <a:pPr indent="0" marL="0">
              <a:lnSpc>
                <a:spcPct val="120000"/>
              </a:lnSpc>
              <a:buNone/>
            </a:pPr>
            <a:r>
              <a:rPr lang="en-US" sz="1350" dirty="0">
                <a:solidFill>
                  <a:srgbClr val="6E6E73"/>
                </a:solidFill>
                <a:latin typeface="Arial" pitchFamily="34" charset="0"/>
                <a:ea typeface="Arial" pitchFamily="34" charset="-122"/>
                <a:cs typeface="Arial" pitchFamily="34" charset="-120"/>
              </a:rPr>
              <a:t>Agent One gives the person an agent loyal only to them, with PCHP consent on every access.</a:t>
            </a:r>
            <a:endParaRPr lang="en-US" sz="1350" dirty="0"/>
          </a:p>
        </p:txBody>
      </p:sp>
      <p:sp>
        <p:nvSpPr>
          <p:cNvPr id="13" name="Text 11"/>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4" name="Text 12"/>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ILLUSTRATIVE MATH</a:t>
            </a:r>
            <a:endParaRPr lang="en-US" sz="1200" dirty="0"/>
          </a:p>
        </p:txBody>
      </p:sp>
      <p:sp>
        <p:nvSpPr>
          <p:cNvPr id="3" name="Text 1"/>
          <p:cNvSpPr/>
          <p:nvPr/>
        </p:nvSpPr>
        <p:spPr>
          <a:xfrm>
            <a:off x="777240" y="1051560"/>
            <a:ext cx="7315200" cy="822960"/>
          </a:xfrm>
          <a:prstGeom prst="rect">
            <a:avLst/>
          </a:prstGeom>
          <a:noFill/>
          <a:ln/>
        </p:spPr>
        <p:txBody>
          <a:bodyPr wrap="square" lIns="0" tIns="0" rIns="0" bIns="0" rtlCol="0" anchor="ctr"/>
          <a:lstStyle/>
          <a:p>
            <a:pPr indent="0" marL="0">
              <a:lnSpc>
                <a:spcPct val="100000"/>
              </a:lnSpc>
              <a:buNone/>
            </a:pPr>
            <a:r>
              <a:rPr lang="en-US" sz="2800" b="1" dirty="0">
                <a:solidFill>
                  <a:srgbClr val="1D1D1F"/>
                </a:solidFill>
                <a:latin typeface="Arial" pitchFamily="34" charset="0"/>
                <a:ea typeface="Arial" pitchFamily="34" charset="-122"/>
                <a:cs typeface="Arial" pitchFamily="34" charset="-120"/>
              </a:rPr>
              <a:t>What an Agent One attach can add, per 1,000 Arm-based devices.</a:t>
            </a:r>
            <a:endParaRPr lang="en-US" sz="2800" dirty="0"/>
          </a:p>
        </p:txBody>
      </p:sp>
      <p:sp>
        <p:nvSpPr>
          <p:cNvPr id="4" name="Shape 2"/>
          <p:cNvSpPr/>
          <p:nvPr/>
        </p:nvSpPr>
        <p:spPr>
          <a:xfrm>
            <a:off x="9128455" y="502920"/>
            <a:ext cx="2286000" cy="411480"/>
          </a:xfrm>
          <a:prstGeom prst="roundRect">
            <a:avLst>
              <a:gd name="adj" fmla="val 13333"/>
            </a:avLst>
          </a:prstGeom>
          <a:solidFill>
            <a:srgbClr val="1D1D1F"/>
          </a:solidFill>
          <a:ln/>
        </p:spPr>
      </p:sp>
      <p:sp>
        <p:nvSpPr>
          <p:cNvPr id="5" name="Text 3"/>
          <p:cNvSpPr/>
          <p:nvPr/>
        </p:nvSpPr>
        <p:spPr>
          <a:xfrm>
            <a:off x="9128455" y="502920"/>
            <a:ext cx="2286000" cy="411480"/>
          </a:xfrm>
          <a:prstGeom prst="rect">
            <a:avLst/>
          </a:prstGeom>
          <a:noFill/>
          <a:ln/>
        </p:spPr>
        <p:txBody>
          <a:bodyPr wrap="square" lIns="0" tIns="0" rIns="0" bIns="0" rtlCol="0" anchor="ctr"/>
          <a:lstStyle/>
          <a:p>
            <a:pPr algn="ctr" indent="0" marL="0">
              <a:buNone/>
            </a:pPr>
            <a:r>
              <a:rPr lang="en-US" sz="1200" b="1" spc="200" kern="0" dirty="0">
                <a:solidFill>
                  <a:srgbClr val="FBFBFD"/>
                </a:solidFill>
                <a:latin typeface="Arial" pitchFamily="34" charset="0"/>
                <a:ea typeface="Arial" pitchFamily="34" charset="-122"/>
                <a:cs typeface="Arial" pitchFamily="34" charset="-120"/>
              </a:rPr>
              <a:t>ILLUSTRATIVE</a:t>
            </a:r>
            <a:endParaRPr lang="en-US" sz="1200" dirty="0"/>
          </a:p>
        </p:txBody>
      </p:sp>
      <p:graphicFrame>
        <p:nvGraphicFramePr>
          <p:cNvPr id="6" name="Chart 0" descr=""/>
          <p:cNvGraphicFramePr/>
          <p:nvPr/>
        </p:nvGraphicFramePr>
        <p:xfrm>
          <a:off x="777240" y="2148840"/>
          <a:ext cx="6766560" cy="3337560"/>
        </p:xfrm>
        <a:graphic xmlns:a="http://schemas.openxmlformats.org/drawingml/2006/main">
          <a:graphicData uri="http://schemas.openxmlformats.org/drawingml/2006/chart">
            <c:chart xmlns:c="http://schemas.openxmlformats.org/drawingml/2006/chart" r:id="rId1"/>
          </a:graphicData>
        </a:graphic>
      </p:graphicFrame>
      <p:sp>
        <p:nvSpPr>
          <p:cNvPr id="7" name="Text 4"/>
          <p:cNvSpPr/>
          <p:nvPr/>
        </p:nvSpPr>
        <p:spPr>
          <a:xfrm>
            <a:off x="7863840" y="2377440"/>
            <a:ext cx="3550615" cy="2743200"/>
          </a:xfrm>
          <a:prstGeom prst="rect">
            <a:avLst/>
          </a:prstGeom>
          <a:noFill/>
          <a:ln/>
        </p:spPr>
        <p:txBody>
          <a:bodyPr wrap="square" lIns="0" tIns="0" rIns="0" bIns="0" rtlCol="0" anchor="ctr"/>
          <a:lstStyle/>
          <a:p>
            <a:pPr indent="0" marL="0">
              <a:lnSpc>
                <a:spcPct val="125000"/>
              </a:lnSpc>
              <a:spcAft>
                <a:spcPts val="600"/>
              </a:spcAft>
              <a:buNone/>
            </a:pPr>
            <a:r>
              <a:rPr lang="en-US" sz="1300" b="1" dirty="0">
                <a:solidFill>
                  <a:srgbClr val="6E6E73"/>
                </a:solidFill>
                <a:latin typeface="Arial" pitchFamily="34" charset="0"/>
                <a:ea typeface="Arial" pitchFamily="34" charset="-122"/>
                <a:cs typeface="Arial" pitchFamily="34" charset="-120"/>
              </a:rPr>
              <a:t>Model only, not a forecast.</a:t>
            </a:r>
            <a:endParaRPr lang="en-US" sz="1300" dirty="0"/>
          </a:p>
          <a:p>
            <a:pPr indent="0" marL="0">
              <a:lnSpc>
                <a:spcPct val="125000"/>
              </a:lnSpc>
              <a:buNone/>
            </a:pPr>
            <a:r>
              <a:rPr lang="en-US" sz="1300" dirty="0">
                <a:solidFill>
                  <a:srgbClr val="6E6E73"/>
                </a:solidFill>
                <a:latin typeface="Arial" pitchFamily="34" charset="0"/>
                <a:ea typeface="Arial" pitchFamily="34" charset="-122"/>
                <a:cs typeface="Arial" pitchFamily="34" charset="-120"/>
              </a:rPr>
              <a:t>Hypothetical attach rate × published 🤫 Agent One price of $69.69/mo. Excludes revenue share, COGS, and churn. Final economics set by a partner agreement.</a:t>
            </a:r>
            <a:endParaRPr lang="en-US" sz="1300" dirty="0"/>
          </a:p>
        </p:txBody>
      </p:sp>
      <p:sp>
        <p:nvSpPr>
          <p:cNvPr id="8" name="Text 5"/>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9" name="Text 6"/>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WHAT WE PROPOSE TO DO TOGETHER</a:t>
            </a:r>
            <a:endParaRPr lang="en-US" sz="12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3400" b="1" dirty="0">
                <a:solidFill>
                  <a:srgbClr val="1D1D1F"/>
                </a:solidFill>
                <a:latin typeface="Arial" pitchFamily="34" charset="0"/>
                <a:ea typeface="Arial" pitchFamily="34" charset="-122"/>
                <a:cs typeface="Arial" pitchFamily="34" charset="-120"/>
              </a:rPr>
              <a:t>Buy. Build. Sell. Equally.</a:t>
            </a:r>
            <a:endParaRPr lang="en-US" sz="3400" dirty="0"/>
          </a:p>
        </p:txBody>
      </p:sp>
      <p:sp>
        <p:nvSpPr>
          <p:cNvPr id="4" name="Shape 2"/>
          <p:cNvSpPr/>
          <p:nvPr/>
        </p:nvSpPr>
        <p:spPr>
          <a:xfrm>
            <a:off x="777240" y="2331720"/>
            <a:ext cx="3362858" cy="3108960"/>
          </a:xfrm>
          <a:prstGeom prst="roundRect">
            <a:avLst>
              <a:gd name="adj" fmla="val 2353"/>
            </a:avLst>
          </a:prstGeom>
          <a:solidFill>
            <a:srgbClr val="FBFBFD"/>
          </a:solidFill>
          <a:ln w="12700">
            <a:solidFill>
              <a:srgbClr val="D2D2D7"/>
            </a:solidFill>
            <a:prstDash val="solid"/>
          </a:ln>
        </p:spPr>
      </p:sp>
      <p:sp>
        <p:nvSpPr>
          <p:cNvPr id="5" name="Text 3"/>
          <p:cNvSpPr/>
          <p:nvPr/>
        </p:nvSpPr>
        <p:spPr>
          <a:xfrm>
            <a:off x="1097280" y="2651760"/>
            <a:ext cx="2722778" cy="54864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Buy</a:t>
            </a:r>
            <a:endParaRPr lang="en-US" sz="2400" dirty="0"/>
          </a:p>
        </p:txBody>
      </p:sp>
      <p:sp>
        <p:nvSpPr>
          <p:cNvPr id="6" name="Text 4"/>
          <p:cNvSpPr/>
          <p:nvPr/>
        </p:nvSpPr>
        <p:spPr>
          <a:xfrm>
            <a:off x="1097280" y="3337560"/>
            <a:ext cx="2722778" cy="196596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Certify Arm-based phones, laptops, and data center systems as 🤫 Puppy One configurations across the bridge.</a:t>
            </a:r>
            <a:endParaRPr lang="en-US" sz="1400" dirty="0"/>
          </a:p>
        </p:txBody>
      </p:sp>
      <p:sp>
        <p:nvSpPr>
          <p:cNvPr id="7" name="Shape 5"/>
          <p:cNvSpPr/>
          <p:nvPr/>
        </p:nvSpPr>
        <p:spPr>
          <a:xfrm>
            <a:off x="4414418" y="2331720"/>
            <a:ext cx="3362858" cy="3108960"/>
          </a:xfrm>
          <a:prstGeom prst="roundRect">
            <a:avLst>
              <a:gd name="adj" fmla="val 2353"/>
            </a:avLst>
          </a:prstGeom>
          <a:solidFill>
            <a:srgbClr val="FBFBFD"/>
          </a:solidFill>
          <a:ln w="12700">
            <a:solidFill>
              <a:srgbClr val="D2D2D7"/>
            </a:solidFill>
            <a:prstDash val="solid"/>
          </a:ln>
        </p:spPr>
      </p:sp>
      <p:sp>
        <p:nvSpPr>
          <p:cNvPr id="8" name="Text 6"/>
          <p:cNvSpPr/>
          <p:nvPr/>
        </p:nvSpPr>
        <p:spPr>
          <a:xfrm>
            <a:off x="4734458" y="2651760"/>
            <a:ext cx="2722778" cy="54864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Build</a:t>
            </a:r>
            <a:endParaRPr lang="en-US" sz="2400" dirty="0"/>
          </a:p>
        </p:txBody>
      </p:sp>
      <p:sp>
        <p:nvSpPr>
          <p:cNvPr id="9" name="Text 7"/>
          <p:cNvSpPr/>
          <p:nvPr/>
        </p:nvSpPr>
        <p:spPr>
          <a:xfrm>
            <a:off x="4734458" y="3337560"/>
            <a:ext cx="2722778" cy="196596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Agent One runs on Arm on-device, at the edge, and in the cloud, the same owned agent everywhere. PCHP receipts wrap each transaction.</a:t>
            </a:r>
            <a:endParaRPr lang="en-US" sz="1400" dirty="0"/>
          </a:p>
        </p:txBody>
      </p:sp>
      <p:sp>
        <p:nvSpPr>
          <p:cNvPr id="10" name="Shape 8"/>
          <p:cNvSpPr/>
          <p:nvPr/>
        </p:nvSpPr>
        <p:spPr>
          <a:xfrm>
            <a:off x="8051597" y="2331720"/>
            <a:ext cx="3362858" cy="3108960"/>
          </a:xfrm>
          <a:prstGeom prst="roundRect">
            <a:avLst>
              <a:gd name="adj" fmla="val 2353"/>
            </a:avLst>
          </a:prstGeom>
          <a:solidFill>
            <a:srgbClr val="FBFBFD"/>
          </a:solidFill>
          <a:ln w="12700">
            <a:solidFill>
              <a:srgbClr val="D2D2D7"/>
            </a:solidFill>
            <a:prstDash val="solid"/>
          </a:ln>
        </p:spPr>
      </p:sp>
      <p:sp>
        <p:nvSpPr>
          <p:cNvPr id="11" name="Text 9"/>
          <p:cNvSpPr/>
          <p:nvPr/>
        </p:nvSpPr>
        <p:spPr>
          <a:xfrm>
            <a:off x="8371637" y="2651760"/>
            <a:ext cx="2722778" cy="548640"/>
          </a:xfrm>
          <a:prstGeom prst="rect">
            <a:avLst/>
          </a:prstGeom>
          <a:noFill/>
          <a:ln/>
        </p:spPr>
        <p:txBody>
          <a:bodyPr wrap="square" lIns="0" tIns="0" rIns="0" bIns="0" rtlCol="0" anchor="ctr"/>
          <a:lstStyle/>
          <a:p>
            <a:pPr indent="0" marL="0">
              <a:buNone/>
            </a:pPr>
            <a:r>
              <a:rPr lang="en-US" sz="2400" b="1" dirty="0">
                <a:solidFill>
                  <a:srgbClr val="1D1D1F"/>
                </a:solidFill>
                <a:latin typeface="Arial" pitchFamily="34" charset="0"/>
                <a:ea typeface="Arial" pitchFamily="34" charset="-122"/>
                <a:cs typeface="Arial" pitchFamily="34" charset="-120"/>
              </a:rPr>
              <a:t>Sell</a:t>
            </a:r>
            <a:endParaRPr lang="en-US" sz="2400" dirty="0"/>
          </a:p>
        </p:txBody>
      </p:sp>
      <p:sp>
        <p:nvSpPr>
          <p:cNvPr id="12" name="Text 10"/>
          <p:cNvSpPr/>
          <p:nvPr/>
        </p:nvSpPr>
        <p:spPr>
          <a:xfrm>
            <a:off x="8371637" y="3337560"/>
            <a:ext cx="2722778" cy="1965960"/>
          </a:xfrm>
          <a:prstGeom prst="rect">
            <a:avLst/>
          </a:prstGeom>
          <a:noFill/>
          <a:ln/>
        </p:spPr>
        <p:txBody>
          <a:bodyPr wrap="square" lIns="0" tIns="0" rIns="0" bIns="0" rtlCol="0" anchor="ctr"/>
          <a:lstStyle/>
          <a:p>
            <a:pPr indent="0" marL="0">
              <a:lnSpc>
                <a:spcPct val="120000"/>
              </a:lnSpc>
              <a:buNone/>
            </a:pPr>
            <a:r>
              <a:rPr lang="en-US" sz="1400" dirty="0">
                <a:solidFill>
                  <a:srgbClr val="6E6E73"/>
                </a:solidFill>
                <a:latin typeface="Arial" pitchFamily="34" charset="0"/>
                <a:ea typeface="Arial" pitchFamily="34" charset="-122"/>
                <a:cs typeface="Arial" pitchFamily="34" charset="-120"/>
              </a:rPr>
              <a:t>Agent One lifts Armv9 royalty per chip by demanding the most capable cores the person owns, mapped to your royalty and data center targets.</a:t>
            </a:r>
            <a:endParaRPr lang="en-US" sz="1400" dirty="0"/>
          </a:p>
        </p:txBody>
      </p:sp>
      <p:sp>
        <p:nvSpPr>
          <p:cNvPr id="13" name="Text 11"/>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4" name="Text 12"/>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THE BRIDGE WE BUILD BEST</a:t>
            </a:r>
            <a:endParaRPr lang="en-US" sz="1200" dirty="0"/>
          </a:p>
        </p:txBody>
      </p:sp>
      <p:sp>
        <p:nvSpPr>
          <p:cNvPr id="3" name="Text 1"/>
          <p:cNvSpPr/>
          <p:nvPr/>
        </p:nvSpPr>
        <p:spPr>
          <a:xfrm>
            <a:off x="777240" y="1005840"/>
            <a:ext cx="10637215" cy="1097280"/>
          </a:xfrm>
          <a:prstGeom prst="rect">
            <a:avLst/>
          </a:prstGeom>
          <a:noFill/>
          <a:ln/>
        </p:spPr>
        <p:txBody>
          <a:bodyPr wrap="square" lIns="0" tIns="0" rIns="0" bIns="0" rtlCol="0" anchor="ctr"/>
          <a:lstStyle/>
          <a:p>
            <a:pPr indent="0" marL="0">
              <a:lnSpc>
                <a:spcPct val="105000"/>
              </a:lnSpc>
              <a:buNone/>
            </a:pPr>
            <a:r>
              <a:rPr lang="en-US" sz="2700" b="1" dirty="0">
                <a:solidFill>
                  <a:srgbClr val="1D1D1F"/>
                </a:solidFill>
                <a:latin typeface="Arial" pitchFamily="34" charset="0"/>
                <a:ea typeface="Arial" pitchFamily="34" charset="-122"/>
                <a:cs typeface="Arial" pitchFamily="34" charset="-120"/>
              </a:rPr>
              <a:t>On-device to edge to cloud. All of it runs on Arm.</a:t>
            </a:r>
            <a:endParaRPr lang="en-US" sz="2700" dirty="0"/>
          </a:p>
        </p:txBody>
      </p:sp>
      <p:sp>
        <p:nvSpPr>
          <p:cNvPr id="4" name="Shape 2"/>
          <p:cNvSpPr/>
          <p:nvPr/>
        </p:nvSpPr>
        <p:spPr>
          <a:xfrm>
            <a:off x="563728" y="2788920"/>
            <a:ext cx="3383280" cy="1828800"/>
          </a:xfrm>
          <a:prstGeom prst="roundRect">
            <a:avLst>
              <a:gd name="adj" fmla="val 4000"/>
            </a:avLst>
          </a:prstGeom>
          <a:solidFill>
            <a:srgbClr val="1D1D1F"/>
          </a:solidFill>
          <a:ln/>
          <a:effectLst>
            <a:outerShdw sx="100000" sy="100000" kx="0" ky="0" algn="bl" rotWithShape="0" blurRad="114300" dist="38100" dir="5400000">
              <a:srgbClr val="000000">
                <a:alpha val="8000"/>
              </a:srgbClr>
            </a:outerShdw>
          </a:effectLst>
        </p:spPr>
      </p:sp>
      <p:sp>
        <p:nvSpPr>
          <p:cNvPr id="5" name="Text 3"/>
          <p:cNvSpPr/>
          <p:nvPr/>
        </p:nvSpPr>
        <p:spPr>
          <a:xfrm>
            <a:off x="838048" y="3044952"/>
            <a:ext cx="2834640" cy="457200"/>
          </a:xfrm>
          <a:prstGeom prst="rect">
            <a:avLst/>
          </a:prstGeom>
          <a:noFill/>
          <a:ln/>
        </p:spPr>
        <p:txBody>
          <a:bodyPr wrap="square" lIns="0" tIns="0" rIns="0" bIns="0" rtlCol="0" anchor="ctr"/>
          <a:lstStyle/>
          <a:p>
            <a:pPr indent="0" marL="0">
              <a:buNone/>
            </a:pPr>
            <a:r>
              <a:rPr lang="en-US" sz="2000" b="1" dirty="0">
                <a:solidFill>
                  <a:srgbClr val="FBFBFD"/>
                </a:solidFill>
                <a:latin typeface="Arial" pitchFamily="34" charset="0"/>
                <a:ea typeface="Arial" pitchFamily="34" charset="-122"/>
                <a:cs typeface="Arial" pitchFamily="34" charset="-120"/>
              </a:rPr>
              <a:t>On-device</a:t>
            </a:r>
            <a:endParaRPr lang="en-US" sz="2000" dirty="0"/>
          </a:p>
        </p:txBody>
      </p:sp>
      <p:sp>
        <p:nvSpPr>
          <p:cNvPr id="6" name="Text 4"/>
          <p:cNvSpPr/>
          <p:nvPr/>
        </p:nvSpPr>
        <p:spPr>
          <a:xfrm>
            <a:off x="838048" y="3566160"/>
            <a:ext cx="2834640" cy="914400"/>
          </a:xfrm>
          <a:prstGeom prst="rect">
            <a:avLst/>
          </a:prstGeom>
          <a:noFill/>
          <a:ln/>
        </p:spPr>
        <p:txBody>
          <a:bodyPr wrap="square" lIns="0" tIns="0" rIns="0" bIns="0" rtlCol="0" anchor="ctr"/>
          <a:lstStyle/>
          <a:p>
            <a:pPr indent="0" marL="0">
              <a:lnSpc>
                <a:spcPct val="112000"/>
              </a:lnSpc>
              <a:buNone/>
            </a:pPr>
            <a:r>
              <a:rPr lang="en-US" sz="1200" dirty="0">
                <a:solidFill>
                  <a:srgbClr val="C7C7CC"/>
                </a:solidFill>
                <a:latin typeface="Arial" pitchFamily="34" charset="0"/>
                <a:ea typeface="Arial" pitchFamily="34" charset="-122"/>
                <a:cs typeface="Arial" pitchFamily="34" charset="-120"/>
              </a:rPr>
              <a:t>The Arm phone runs the agent and local models. The on-person anchor.</a:t>
            </a:r>
            <a:endParaRPr lang="en-US" sz="1200" dirty="0"/>
          </a:p>
        </p:txBody>
      </p:sp>
      <p:sp>
        <p:nvSpPr>
          <p:cNvPr id="7" name="Text 5"/>
          <p:cNvSpPr/>
          <p:nvPr/>
        </p:nvSpPr>
        <p:spPr>
          <a:xfrm>
            <a:off x="3947008" y="2788920"/>
            <a:ext cx="457200" cy="1828800"/>
          </a:xfrm>
          <a:prstGeom prst="rect">
            <a:avLst/>
          </a:prstGeom>
          <a:noFill/>
          <a:ln/>
        </p:spPr>
        <p:txBody>
          <a:bodyPr wrap="square" lIns="0" tIns="0" rIns="0" bIns="0" rtlCol="0" anchor="ctr"/>
          <a:lstStyle/>
          <a:p>
            <a:pPr algn="ctr" indent="0" marL="0">
              <a:buNone/>
            </a:pPr>
            <a:r>
              <a:rPr lang="en-US" sz="2600" dirty="0">
                <a:solidFill>
                  <a:srgbClr val="6E6E73"/>
                </a:solidFill>
                <a:latin typeface="Arial" pitchFamily="34" charset="0"/>
                <a:ea typeface="Arial" pitchFamily="34" charset="-122"/>
                <a:cs typeface="Arial" pitchFamily="34" charset="-120"/>
              </a:rPr>
              <a:t>›</a:t>
            </a:r>
            <a:endParaRPr lang="en-US" sz="2600" dirty="0"/>
          </a:p>
        </p:txBody>
      </p:sp>
      <p:sp>
        <p:nvSpPr>
          <p:cNvPr id="8" name="Shape 6"/>
          <p:cNvSpPr/>
          <p:nvPr/>
        </p:nvSpPr>
        <p:spPr>
          <a:xfrm>
            <a:off x="4404208" y="2788920"/>
            <a:ext cx="3383280" cy="1828800"/>
          </a:xfrm>
          <a:prstGeom prst="roundRect">
            <a:avLst>
              <a:gd name="adj" fmla="val 4000"/>
            </a:avLst>
          </a:prstGeom>
          <a:solidFill>
            <a:srgbClr val="F5F5F7"/>
          </a:solidFill>
          <a:ln/>
          <a:effectLst>
            <a:outerShdw sx="100000" sy="100000" kx="0" ky="0" algn="bl" rotWithShape="0" blurRad="114300" dist="38100" dir="5400000">
              <a:srgbClr val="000000">
                <a:alpha val="8000"/>
              </a:srgbClr>
            </a:outerShdw>
          </a:effectLst>
        </p:spPr>
      </p:sp>
      <p:sp>
        <p:nvSpPr>
          <p:cNvPr id="9" name="Text 7"/>
          <p:cNvSpPr/>
          <p:nvPr/>
        </p:nvSpPr>
        <p:spPr>
          <a:xfrm>
            <a:off x="4678528" y="3044952"/>
            <a:ext cx="2834640" cy="45720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Edge</a:t>
            </a:r>
            <a:endParaRPr lang="en-US" sz="2000" dirty="0"/>
          </a:p>
        </p:txBody>
      </p:sp>
      <p:sp>
        <p:nvSpPr>
          <p:cNvPr id="10" name="Text 8"/>
          <p:cNvSpPr/>
          <p:nvPr/>
        </p:nvSpPr>
        <p:spPr>
          <a:xfrm>
            <a:off x="4678528" y="3566160"/>
            <a:ext cx="2834640" cy="914400"/>
          </a:xfrm>
          <a:prstGeom prst="rect">
            <a:avLst/>
          </a:prstGeom>
          <a:noFill/>
          <a:ln/>
        </p:spPr>
        <p:txBody>
          <a:bodyPr wrap="square" lIns="0" tIns="0" rIns="0" bIns="0" rtlCol="0" anchor="ctr"/>
          <a:lstStyle/>
          <a:p>
            <a:pPr indent="0" marL="0">
              <a:lnSpc>
                <a:spcPct val="112000"/>
              </a:lnSpc>
              <a:buNone/>
            </a:pPr>
            <a:r>
              <a:rPr lang="en-US" sz="1200" dirty="0">
                <a:solidFill>
                  <a:srgbClr val="6E6E73"/>
                </a:solidFill>
                <a:latin typeface="Arial" pitchFamily="34" charset="0"/>
                <a:ea typeface="Arial" pitchFamily="34" charset="-122"/>
                <a:cs typeface="Arial" pitchFamily="34" charset="-120"/>
              </a:rPr>
              <a:t>An Arm laptop or nearby owned compute for bigger jobs, inside the trust boundary.</a:t>
            </a:r>
            <a:endParaRPr lang="en-US" sz="1200" dirty="0"/>
          </a:p>
        </p:txBody>
      </p:sp>
      <p:sp>
        <p:nvSpPr>
          <p:cNvPr id="11" name="Text 9"/>
          <p:cNvSpPr/>
          <p:nvPr/>
        </p:nvSpPr>
        <p:spPr>
          <a:xfrm>
            <a:off x="7787488" y="2788920"/>
            <a:ext cx="457200" cy="1828800"/>
          </a:xfrm>
          <a:prstGeom prst="rect">
            <a:avLst/>
          </a:prstGeom>
          <a:noFill/>
          <a:ln/>
        </p:spPr>
        <p:txBody>
          <a:bodyPr wrap="square" lIns="0" tIns="0" rIns="0" bIns="0" rtlCol="0" anchor="ctr"/>
          <a:lstStyle/>
          <a:p>
            <a:pPr algn="ctr" indent="0" marL="0">
              <a:buNone/>
            </a:pPr>
            <a:r>
              <a:rPr lang="en-US" sz="2600" dirty="0">
                <a:solidFill>
                  <a:srgbClr val="6E6E73"/>
                </a:solidFill>
                <a:latin typeface="Arial" pitchFamily="34" charset="0"/>
                <a:ea typeface="Arial" pitchFamily="34" charset="-122"/>
                <a:cs typeface="Arial" pitchFamily="34" charset="-120"/>
              </a:rPr>
              <a:t>›</a:t>
            </a:r>
            <a:endParaRPr lang="en-US" sz="2600" dirty="0"/>
          </a:p>
        </p:txBody>
      </p:sp>
      <p:sp>
        <p:nvSpPr>
          <p:cNvPr id="12" name="Shape 10"/>
          <p:cNvSpPr/>
          <p:nvPr/>
        </p:nvSpPr>
        <p:spPr>
          <a:xfrm>
            <a:off x="8244688" y="2788920"/>
            <a:ext cx="3383280" cy="1828800"/>
          </a:xfrm>
          <a:prstGeom prst="roundRect">
            <a:avLst>
              <a:gd name="adj" fmla="val 4000"/>
            </a:avLst>
          </a:prstGeom>
          <a:solidFill>
            <a:srgbClr val="F5F5F7"/>
          </a:solidFill>
          <a:ln/>
          <a:effectLst>
            <a:outerShdw sx="100000" sy="100000" kx="0" ky="0" algn="bl" rotWithShape="0" blurRad="114300" dist="38100" dir="5400000">
              <a:srgbClr val="000000">
                <a:alpha val="8000"/>
              </a:srgbClr>
            </a:outerShdw>
          </a:effectLst>
        </p:spPr>
      </p:sp>
      <p:sp>
        <p:nvSpPr>
          <p:cNvPr id="13" name="Text 11"/>
          <p:cNvSpPr/>
          <p:nvPr/>
        </p:nvSpPr>
        <p:spPr>
          <a:xfrm>
            <a:off x="8519008" y="3044952"/>
            <a:ext cx="2834640" cy="457200"/>
          </a:xfrm>
          <a:prstGeom prst="rect">
            <a:avLst/>
          </a:prstGeom>
          <a:noFill/>
          <a:ln/>
        </p:spPr>
        <p:txBody>
          <a:bodyPr wrap="square" lIns="0" tIns="0" rIns="0" bIns="0" rtlCol="0" anchor="ctr"/>
          <a:lstStyle/>
          <a:p>
            <a:pPr indent="0" marL="0">
              <a:buNone/>
            </a:pPr>
            <a:r>
              <a:rPr lang="en-US" sz="2000" b="1" dirty="0">
                <a:solidFill>
                  <a:srgbClr val="1D1D1F"/>
                </a:solidFill>
                <a:latin typeface="Arial" pitchFamily="34" charset="0"/>
                <a:ea typeface="Arial" pitchFamily="34" charset="-122"/>
                <a:cs typeface="Arial" pitchFamily="34" charset="-120"/>
              </a:rPr>
              <a:t>Cloud burst</a:t>
            </a:r>
            <a:endParaRPr lang="en-US" sz="2000" dirty="0"/>
          </a:p>
        </p:txBody>
      </p:sp>
      <p:sp>
        <p:nvSpPr>
          <p:cNvPr id="14" name="Text 12"/>
          <p:cNvSpPr/>
          <p:nvPr/>
        </p:nvSpPr>
        <p:spPr>
          <a:xfrm>
            <a:off x="8519008" y="3566160"/>
            <a:ext cx="2834640" cy="914400"/>
          </a:xfrm>
          <a:prstGeom prst="rect">
            <a:avLst/>
          </a:prstGeom>
          <a:noFill/>
          <a:ln/>
        </p:spPr>
        <p:txBody>
          <a:bodyPr wrap="square" lIns="0" tIns="0" rIns="0" bIns="0" rtlCol="0" anchor="ctr"/>
          <a:lstStyle/>
          <a:p>
            <a:pPr indent="0" marL="0">
              <a:lnSpc>
                <a:spcPct val="112000"/>
              </a:lnSpc>
              <a:buNone/>
            </a:pPr>
            <a:r>
              <a:rPr lang="en-US" sz="1200" dirty="0">
                <a:solidFill>
                  <a:srgbClr val="6E6E73"/>
                </a:solidFill>
                <a:latin typeface="Arial" pitchFamily="34" charset="0"/>
                <a:ea typeface="Arial" pitchFamily="34" charset="-122"/>
                <a:cs typeface="Arial" pitchFamily="34" charset="-120"/>
              </a:rPr>
              <a:t>Arm data center compute, governed and ephemeral, only when local hits its limit. Zero custody.</a:t>
            </a:r>
            <a:endParaRPr lang="en-US" sz="1200" dirty="0"/>
          </a:p>
        </p:txBody>
      </p:sp>
      <p:sp>
        <p:nvSpPr>
          <p:cNvPr id="15" name="Text 13"/>
          <p:cNvSpPr/>
          <p:nvPr/>
        </p:nvSpPr>
        <p:spPr>
          <a:xfrm>
            <a:off x="777240" y="4983480"/>
            <a:ext cx="10637215" cy="731520"/>
          </a:xfrm>
          <a:prstGeom prst="rect">
            <a:avLst/>
          </a:prstGeom>
          <a:noFill/>
          <a:ln/>
        </p:spPr>
        <p:txBody>
          <a:bodyPr wrap="square" lIns="0" tIns="0" rIns="0" bIns="0" rtlCol="0" anchor="ctr"/>
          <a:lstStyle/>
          <a:p>
            <a:pPr algn="ctr" indent="0" marL="0">
              <a:lnSpc>
                <a:spcPct val="120000"/>
              </a:lnSpc>
              <a:buNone/>
            </a:pPr>
            <a:r>
              <a:rPr lang="en-US" sz="1500" dirty="0">
                <a:solidFill>
                  <a:srgbClr val="6E6E73"/>
                </a:solidFill>
                <a:latin typeface="Arial" pitchFamily="34" charset="0"/>
                <a:ea typeface="Arial" pitchFamily="34" charset="-122"/>
                <a:cs typeface="Arial" pitchFamily="34" charset="-120"/>
              </a:rPr>
              <a:t>Agent One is one owned agent running on Arm from pocket to cloud. Every tier is Arm, every capable core lifts royalty.</a:t>
            </a:r>
            <a:endParaRPr lang="en-US" sz="1500" dirty="0"/>
          </a:p>
        </p:txBody>
      </p:sp>
      <p:sp>
        <p:nvSpPr>
          <p:cNvPr id="16" name="Text 14"/>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7" name="Text 15"/>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BFBFD"/>
        </a:solidFill>
      </p:bgPr>
    </p:bg>
    <p:spTree>
      <p:nvGrpSpPr>
        <p:cNvPr id="1" name=""/>
        <p:cNvGrpSpPr/>
        <p:nvPr/>
      </p:nvGrpSpPr>
      <p:grpSpPr>
        <a:xfrm>
          <a:off x="0" y="0"/>
          <a:ext cx="0" cy="0"/>
          <a:chOff x="0" y="0"/>
          <a:chExt cx="0" cy="0"/>
        </a:xfrm>
      </p:grpSpPr>
      <p:sp>
        <p:nvSpPr>
          <p:cNvPr id="2" name="Text 0"/>
          <p:cNvSpPr/>
          <p:nvPr/>
        </p:nvSpPr>
        <p:spPr>
          <a:xfrm>
            <a:off x="777240" y="548640"/>
            <a:ext cx="10637215" cy="274320"/>
          </a:xfrm>
          <a:prstGeom prst="rect">
            <a:avLst/>
          </a:prstGeom>
          <a:noFill/>
          <a:ln/>
        </p:spPr>
        <p:txBody>
          <a:bodyPr wrap="square" lIns="0" tIns="0" rIns="0" bIns="0" rtlCol="0" anchor="ctr"/>
          <a:lstStyle/>
          <a:p>
            <a:pPr indent="0" marL="0">
              <a:buNone/>
            </a:pPr>
            <a:r>
              <a:rPr lang="en-US" sz="1200" b="1" spc="300" kern="0" dirty="0">
                <a:solidFill>
                  <a:srgbClr val="6E6E73"/>
                </a:solidFill>
                <a:latin typeface="Arial" pitchFamily="34" charset="0"/>
                <a:ea typeface="Arial" pitchFamily="34" charset="-122"/>
                <a:cs typeface="Arial" pitchFamily="34" charset="-120"/>
              </a:rPr>
              <a:t>ON ARM</a:t>
            </a:r>
            <a:endParaRPr lang="en-US" sz="1200" dirty="0"/>
          </a:p>
        </p:txBody>
      </p:sp>
      <p:sp>
        <p:nvSpPr>
          <p:cNvPr id="3" name="Text 1"/>
          <p:cNvSpPr/>
          <p:nvPr/>
        </p:nvSpPr>
        <p:spPr>
          <a:xfrm>
            <a:off x="777240" y="1051560"/>
            <a:ext cx="10637215" cy="822960"/>
          </a:xfrm>
          <a:prstGeom prst="rect">
            <a:avLst/>
          </a:prstGeom>
          <a:noFill/>
          <a:ln/>
        </p:spPr>
        <p:txBody>
          <a:bodyPr wrap="square" lIns="0" tIns="0" rIns="0" bIns="0" rtlCol="0" anchor="ctr"/>
          <a:lstStyle/>
          <a:p>
            <a:pPr indent="0" marL="0">
              <a:buNone/>
            </a:pPr>
            <a:r>
              <a:rPr lang="en-US" sz="2800" b="1" dirty="0">
                <a:solidFill>
                  <a:srgbClr val="1D1D1F"/>
                </a:solidFill>
                <a:latin typeface="Arial" pitchFamily="34" charset="0"/>
                <a:ea typeface="Arial" pitchFamily="34" charset="-122"/>
                <a:cs typeface="Arial" pitchFamily="34" charset="-120"/>
              </a:rPr>
              <a:t>The same owned agent, from the phone to the data center.</a:t>
            </a:r>
            <a:endParaRPr lang="en-US" sz="2800" dirty="0"/>
          </a:p>
        </p:txBody>
      </p:sp>
      <p:sp>
        <p:nvSpPr>
          <p:cNvPr id="4" name="Shape 2"/>
          <p:cNvSpPr/>
          <p:nvPr/>
        </p:nvSpPr>
        <p:spPr>
          <a:xfrm>
            <a:off x="777240" y="2103120"/>
            <a:ext cx="5090008" cy="3200400"/>
          </a:xfrm>
          <a:prstGeom prst="roundRect">
            <a:avLst>
              <a:gd name="adj" fmla="val 2286"/>
            </a:avLst>
          </a:prstGeom>
          <a:solidFill>
            <a:srgbClr val="F5F5F7"/>
          </a:solidFill>
          <a:ln/>
          <a:effectLst>
            <a:outerShdw sx="100000" sy="100000" kx="0" ky="0" algn="bl" rotWithShape="0" blurRad="114300" dist="38100" dir="5400000">
              <a:srgbClr val="000000">
                <a:alpha val="8000"/>
              </a:srgbClr>
            </a:outerShdw>
          </a:effectLst>
        </p:spPr>
      </p:sp>
      <p:sp>
        <p:nvSpPr>
          <p:cNvPr id="5" name="Text 3"/>
          <p:cNvSpPr/>
          <p:nvPr/>
        </p:nvSpPr>
        <p:spPr>
          <a:xfrm>
            <a:off x="1143000" y="2377440"/>
            <a:ext cx="4358488" cy="457200"/>
          </a:xfrm>
          <a:prstGeom prst="rect">
            <a:avLst/>
          </a:prstGeom>
          <a:noFill/>
          <a:ln/>
        </p:spPr>
        <p:txBody>
          <a:bodyPr wrap="square" lIns="0" tIns="0" rIns="0" bIns="0" rtlCol="0" anchor="ctr"/>
          <a:lstStyle/>
          <a:p>
            <a:pPr indent="0" marL="0">
              <a:buNone/>
            </a:pPr>
            <a:r>
              <a:rPr lang="en-US" sz="2100" b="1" dirty="0">
                <a:solidFill>
                  <a:srgbClr val="1D1D1F"/>
                </a:solidFill>
                <a:latin typeface="Arial" pitchFamily="34" charset="0"/>
                <a:ea typeface="Arial" pitchFamily="34" charset="-122"/>
                <a:cs typeface="Arial" pitchFamily="34" charset="-120"/>
              </a:rPr>
              <a:t>🤫 Puppy One Mobile</a:t>
            </a:r>
            <a:endParaRPr lang="en-US" sz="2100" dirty="0"/>
          </a:p>
        </p:txBody>
      </p:sp>
      <p:sp>
        <p:nvSpPr>
          <p:cNvPr id="6" name="Text 4"/>
          <p:cNvSpPr/>
          <p:nvPr/>
        </p:nvSpPr>
        <p:spPr>
          <a:xfrm>
            <a:off x="1143000" y="2852928"/>
            <a:ext cx="4358488" cy="365760"/>
          </a:xfrm>
          <a:prstGeom prst="rect">
            <a:avLst/>
          </a:prstGeom>
          <a:noFill/>
          <a:ln/>
        </p:spPr>
        <p:txBody>
          <a:bodyPr wrap="square" lIns="0" tIns="0" rIns="0" bIns="0" rtlCol="0" anchor="ctr"/>
          <a:lstStyle/>
          <a:p>
            <a:pPr indent="0" marL="0">
              <a:buNone/>
            </a:pPr>
            <a:r>
              <a:rPr lang="en-US" sz="1250" dirty="0">
                <a:solidFill>
                  <a:srgbClr val="6E6E73"/>
                </a:solidFill>
                <a:latin typeface="Courier New" pitchFamily="34" charset="0"/>
                <a:ea typeface="Courier New" pitchFamily="34" charset="-122"/>
                <a:cs typeface="Courier New" pitchFamily="34" charset="-120"/>
              </a:rPr>
              <a:t>Pocket · Arm-based phone</a:t>
            </a:r>
            <a:endParaRPr lang="en-US" sz="1250" dirty="0"/>
          </a:p>
        </p:txBody>
      </p:sp>
      <p:sp>
        <p:nvSpPr>
          <p:cNvPr id="7" name="Text 5"/>
          <p:cNvSpPr/>
          <p:nvPr/>
        </p:nvSpPr>
        <p:spPr>
          <a:xfrm>
            <a:off x="1143000" y="3364992"/>
            <a:ext cx="4358488" cy="1828800"/>
          </a:xfrm>
          <a:prstGeom prst="rect">
            <a:avLst/>
          </a:prstGeom>
          <a:noFill/>
          <a:ln/>
        </p:spPr>
        <p:txBody>
          <a:bodyPr wrap="square" lIns="0" tIns="0" rIns="0" bIns="0" rtlCol="0" anchor="ctr"/>
          <a:lstStyle/>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On-device Arm NPU for local inference</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The on-person consent anchor</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Runs compact local models on device</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Armv9 capability, model-agnostic</a:t>
            </a:r>
            <a:endParaRPr lang="en-US" sz="1300" dirty="0"/>
          </a:p>
        </p:txBody>
      </p:sp>
      <p:sp>
        <p:nvSpPr>
          <p:cNvPr id="8" name="Shape 6"/>
          <p:cNvSpPr/>
          <p:nvPr/>
        </p:nvSpPr>
        <p:spPr>
          <a:xfrm>
            <a:off x="6324448" y="2103120"/>
            <a:ext cx="5090008" cy="3200400"/>
          </a:xfrm>
          <a:prstGeom prst="roundRect">
            <a:avLst>
              <a:gd name="adj" fmla="val 2286"/>
            </a:avLst>
          </a:prstGeom>
          <a:solidFill>
            <a:srgbClr val="F5F5F7"/>
          </a:solidFill>
          <a:ln/>
          <a:effectLst>
            <a:outerShdw sx="100000" sy="100000" kx="0" ky="0" algn="bl" rotWithShape="0" blurRad="114300" dist="38100" dir="5400000">
              <a:srgbClr val="000000">
                <a:alpha val="8000"/>
              </a:srgbClr>
            </a:outerShdw>
          </a:effectLst>
        </p:spPr>
      </p:sp>
      <p:sp>
        <p:nvSpPr>
          <p:cNvPr id="9" name="Text 7"/>
          <p:cNvSpPr/>
          <p:nvPr/>
        </p:nvSpPr>
        <p:spPr>
          <a:xfrm>
            <a:off x="6690208" y="2377440"/>
            <a:ext cx="4358488" cy="457200"/>
          </a:xfrm>
          <a:prstGeom prst="rect">
            <a:avLst/>
          </a:prstGeom>
          <a:noFill/>
          <a:ln/>
        </p:spPr>
        <p:txBody>
          <a:bodyPr wrap="square" lIns="0" tIns="0" rIns="0" bIns="0" rtlCol="0" anchor="ctr"/>
          <a:lstStyle/>
          <a:p>
            <a:pPr indent="0" marL="0">
              <a:buNone/>
            </a:pPr>
            <a:r>
              <a:rPr lang="en-US" sz="2100" b="1" dirty="0">
                <a:solidFill>
                  <a:srgbClr val="1D1D1F"/>
                </a:solidFill>
                <a:latin typeface="Arial" pitchFamily="34" charset="0"/>
                <a:ea typeface="Arial" pitchFamily="34" charset="-122"/>
                <a:cs typeface="Arial" pitchFamily="34" charset="-120"/>
              </a:rPr>
              <a:t>🤫 Puppy One Cloud</a:t>
            </a:r>
            <a:endParaRPr lang="en-US" sz="2100" dirty="0"/>
          </a:p>
        </p:txBody>
      </p:sp>
      <p:sp>
        <p:nvSpPr>
          <p:cNvPr id="10" name="Text 8"/>
          <p:cNvSpPr/>
          <p:nvPr/>
        </p:nvSpPr>
        <p:spPr>
          <a:xfrm>
            <a:off x="6690208" y="2852928"/>
            <a:ext cx="4358488" cy="365760"/>
          </a:xfrm>
          <a:prstGeom prst="rect">
            <a:avLst/>
          </a:prstGeom>
          <a:noFill/>
          <a:ln/>
        </p:spPr>
        <p:txBody>
          <a:bodyPr wrap="square" lIns="0" tIns="0" rIns="0" bIns="0" rtlCol="0" anchor="ctr"/>
          <a:lstStyle/>
          <a:p>
            <a:pPr indent="0" marL="0">
              <a:buNone/>
            </a:pPr>
            <a:r>
              <a:rPr lang="en-US" sz="1250" dirty="0">
                <a:solidFill>
                  <a:srgbClr val="6E6E73"/>
                </a:solidFill>
                <a:latin typeface="Courier New" pitchFamily="34" charset="0"/>
                <a:ea typeface="Courier New" pitchFamily="34" charset="-122"/>
                <a:cs typeface="Courier New" pitchFamily="34" charset="-120"/>
              </a:rPr>
              <a:t>Edge and burst · Arm data center</a:t>
            </a:r>
            <a:endParaRPr lang="en-US" sz="1250" dirty="0"/>
          </a:p>
        </p:txBody>
      </p:sp>
      <p:sp>
        <p:nvSpPr>
          <p:cNvPr id="11" name="Text 9"/>
          <p:cNvSpPr/>
          <p:nvPr/>
        </p:nvSpPr>
        <p:spPr>
          <a:xfrm>
            <a:off x="6690208" y="3364992"/>
            <a:ext cx="4358488" cy="1828800"/>
          </a:xfrm>
          <a:prstGeom prst="rect">
            <a:avLst/>
          </a:prstGeom>
          <a:noFill/>
          <a:ln/>
        </p:spPr>
        <p:txBody>
          <a:bodyPr wrap="square" lIns="0" tIns="0" rIns="0" bIns="0" rtlCol="0" anchor="ctr"/>
          <a:lstStyle/>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Arm-based edge and cloud-burst nodes</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Runs larger models privately</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Zero external custody</a:t>
            </a:r>
            <a:endParaRPr lang="en-US" sz="1300" dirty="0"/>
          </a:p>
          <a:p>
            <a:pPr marL="177800" indent="-177800">
              <a:spcAft>
                <a:spcPts val="600"/>
              </a:spcAft>
              <a:buSzPct val="100000"/>
              <a:buChar char="•"/>
            </a:pPr>
            <a:r>
              <a:rPr lang="en-US" sz="1300" dirty="0">
                <a:solidFill>
                  <a:srgbClr val="1D1D1F"/>
                </a:solidFill>
                <a:latin typeface="Arial" pitchFamily="34" charset="0"/>
                <a:ea typeface="Arial" pitchFamily="34" charset="-122"/>
                <a:cs typeface="Arial" pitchFamily="34" charset="-120"/>
              </a:rPr>
              <a:t>One owned agent, cloud to edge</a:t>
            </a:r>
            <a:endParaRPr lang="en-US" sz="1300" dirty="0"/>
          </a:p>
        </p:txBody>
      </p:sp>
      <p:sp>
        <p:nvSpPr>
          <p:cNvPr id="12" name="Text 10"/>
          <p:cNvSpPr/>
          <p:nvPr/>
        </p:nvSpPr>
        <p:spPr>
          <a:xfrm>
            <a:off x="777240" y="5486400"/>
            <a:ext cx="10637215" cy="274320"/>
          </a:xfrm>
          <a:prstGeom prst="rect">
            <a:avLst/>
          </a:prstGeom>
          <a:noFill/>
          <a:ln/>
        </p:spPr>
        <p:txBody>
          <a:bodyPr wrap="square" lIns="0" tIns="0" rIns="0" bIns="0" rtlCol="0" anchor="ctr"/>
          <a:lstStyle/>
          <a:p>
            <a:pPr indent="0" marL="0">
              <a:buNone/>
            </a:pPr>
            <a:r>
              <a:rPr lang="en-US" sz="1000" i="1" dirty="0">
                <a:solidFill>
                  <a:srgbClr val="6E6E73"/>
                </a:solidFill>
                <a:latin typeface="Arial" pitchFamily="34" charset="0"/>
                <a:ea typeface="Arial" pitchFamily="34" charset="-122"/>
                <a:cs typeface="Arial" pitchFamily="34" charset="-120"/>
              </a:rPr>
              <a:t>Figures per Arm published specifications. Reconcile against partner spec sheets and catalog.json before any external send.</a:t>
            </a:r>
            <a:endParaRPr lang="en-US" sz="1000" dirty="0"/>
          </a:p>
        </p:txBody>
      </p:sp>
      <p:sp>
        <p:nvSpPr>
          <p:cNvPr id="13" name="Text 11"/>
          <p:cNvSpPr/>
          <p:nvPr/>
        </p:nvSpPr>
        <p:spPr>
          <a:xfrm>
            <a:off x="777240" y="6400800"/>
            <a:ext cx="7315200" cy="274320"/>
          </a:xfrm>
          <a:prstGeom prst="rect">
            <a:avLst/>
          </a:prstGeom>
          <a:noFill/>
          <a:ln/>
        </p:spPr>
        <p:txBody>
          <a:bodyPr wrap="square" lIns="0" tIns="0" rIns="0" bIns="0" rtlCol="0" anchor="ctr"/>
          <a:lstStyle/>
          <a:p>
            <a:pPr indent="0" marL="0">
              <a:buNone/>
            </a:pPr>
            <a:r>
              <a:rPr lang="en-US" sz="900" dirty="0">
                <a:solidFill>
                  <a:srgbClr val="6E6E73"/>
                </a:solidFill>
                <a:latin typeface="Arial" pitchFamily="34" charset="0"/>
                <a:ea typeface="Arial" pitchFamily="34" charset="-122"/>
                <a:cs typeface="Arial" pitchFamily="34" charset="-120"/>
              </a:rPr>
              <a:t>Confidential draft for partner discussion. Not an offer.</a:t>
            </a:r>
            <a:endParaRPr lang="en-US" sz="900" dirty="0"/>
          </a:p>
        </p:txBody>
      </p:sp>
      <p:sp>
        <p:nvSpPr>
          <p:cNvPr id="14" name="Text 12"/>
          <p:cNvSpPr/>
          <p:nvPr/>
        </p:nvSpPr>
        <p:spPr>
          <a:xfrm>
            <a:off x="7756855" y="6400800"/>
            <a:ext cx="3657600" cy="274320"/>
          </a:xfrm>
          <a:prstGeom prst="rect">
            <a:avLst/>
          </a:prstGeom>
          <a:noFill/>
          <a:ln/>
        </p:spPr>
        <p:txBody>
          <a:bodyPr wrap="square" lIns="0" tIns="0" rIns="0" bIns="0" rtlCol="0" anchor="ctr"/>
          <a:lstStyle/>
          <a:p>
            <a:pPr algn="r" indent="0" marL="0">
              <a:buNone/>
            </a:pPr>
            <a:r>
              <a:rPr lang="en-US" sz="900" dirty="0">
                <a:solidFill>
                  <a:srgbClr val="6E6E73"/>
                </a:solidFill>
                <a:latin typeface="Arial" pitchFamily="34" charset="0"/>
                <a:ea typeface="Arial" pitchFamily="34" charset="-122"/>
                <a:cs typeface="Arial" pitchFamily="34" charset="-120"/>
              </a:rPr>
              <a:t>🤫 One  ·  Hushh Technologies</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x Arm - Beat Your Number (Draft)</dc:title>
  <dc:subject>PptxGenJS Presentation</dc:subject>
  <dc:creator>Hushh Technologies Corporation</dc:creator>
  <cp:lastModifiedBy>Hushh Technologies Corporation</cp:lastModifiedBy>
  <cp:revision>1</cp:revision>
  <dcterms:created xsi:type="dcterms:W3CDTF">2026-06-24T05:10:07Z</dcterms:created>
  <dcterms:modified xsi:type="dcterms:W3CDTF">2026-06-24T05:10:07Z</dcterms:modified>
</cp:coreProperties>
</file>