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48640"/>
            <a:ext cx="10637215" cy="365760"/>
          </a:xfrm>
          <a:prstGeom prst="rect">
            <a:avLst/>
          </a:prstGeom>
          <a:noFill/>
          <a:ln/>
        </p:spPr>
        <p:txBody>
          <a:bodyPr wrap="square" lIns="0" tIns="0" rIns="0" bIns="0" rtlCol="0" anchor="ctr"/>
          <a:lstStyle/>
          <a:p>
            <a:pPr indent="0" marL="0">
              <a:buNone/>
            </a:pPr>
            <a:r>
              <a:rPr lang="en-US" sz="1300" b="1" dirty="0">
                <a:solidFill>
                  <a:srgbClr val="1D1D1F"/>
                </a:solidFill>
                <a:latin typeface="Arial" pitchFamily="34" charset="0"/>
                <a:ea typeface="Arial" pitchFamily="34" charset="-122"/>
                <a:cs typeface="Arial" pitchFamily="34" charset="-120"/>
              </a:rPr>
              <a:t>🤫 One</a:t>
            </a:r>
            <a:pPr indent="0" marL="0">
              <a:buNone/>
            </a:pPr>
            <a:r>
              <a:rPr lang="en-US" sz="1300" dirty="0">
                <a:solidFill>
                  <a:srgbClr val="6E6E73"/>
                </a:solidFill>
                <a:latin typeface="Arial" pitchFamily="34" charset="0"/>
                <a:ea typeface="Arial" pitchFamily="34" charset="-122"/>
                <a:cs typeface="Arial" pitchFamily="34" charset="-120"/>
              </a:rPr>
              <a:t>  ×  NVIDIA   ·   a partnership proposal</a:t>
            </a:r>
            <a:endParaRPr lang="en-US" sz="1300" dirty="0"/>
          </a:p>
        </p:txBody>
      </p:sp>
      <p:sp>
        <p:nvSpPr>
          <p:cNvPr id="3" name="Text 1"/>
          <p:cNvSpPr/>
          <p:nvPr/>
        </p:nvSpPr>
        <p:spPr>
          <a:xfrm>
            <a:off x="777240" y="14173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THE CUSTOMER WE SERVE TOGETHER</a:t>
            </a:r>
            <a:endParaRPr lang="en-US" sz="1300" dirty="0"/>
          </a:p>
        </p:txBody>
      </p:sp>
      <p:sp>
        <p:nvSpPr>
          <p:cNvPr id="4" name="Text 2"/>
          <p:cNvSpPr/>
          <p:nvPr/>
        </p:nvSpPr>
        <p:spPr>
          <a:xfrm>
            <a:off x="777240" y="2103120"/>
            <a:ext cx="10637215" cy="2011680"/>
          </a:xfrm>
          <a:prstGeom prst="rect">
            <a:avLst/>
          </a:prstGeom>
          <a:noFill/>
          <a:ln/>
        </p:spPr>
        <p:txBody>
          <a:bodyPr wrap="square" lIns="0" tIns="0" rIns="0" bIns="0" rtlCol="0" anchor="ctr"/>
          <a:lstStyle/>
          <a:p>
            <a:pPr indent="0" marL="0">
              <a:lnSpc>
                <a:spcPct val="105000"/>
              </a:lnSpc>
              <a:buNone/>
            </a:pPr>
            <a:r>
              <a:rPr lang="en-US" sz="4200" b="1" dirty="0">
                <a:solidFill>
                  <a:srgbClr val="1D1D1F"/>
                </a:solidFill>
                <a:latin typeface="Arial" pitchFamily="34" charset="0"/>
                <a:ea typeface="Arial" pitchFamily="34" charset="-122"/>
                <a:cs typeface="Arial" pitchFamily="34" charset="-120"/>
              </a:rPr>
              <a:t>A person whose personal AI runs on NVIDIA, and who deserves to own the data that feeds it.</a:t>
            </a:r>
            <a:endParaRPr lang="en-US" sz="4200" dirty="0"/>
          </a:p>
        </p:txBody>
      </p:sp>
      <p:sp>
        <p:nvSpPr>
          <p:cNvPr id="5" name="Text 3"/>
          <p:cNvSpPr/>
          <p:nvPr/>
        </p:nvSpPr>
        <p:spPr>
          <a:xfrm>
            <a:off x="777240" y="4480560"/>
            <a:ext cx="8808415" cy="914400"/>
          </a:xfrm>
          <a:prstGeom prst="rect">
            <a:avLst/>
          </a:prstGeom>
          <a:noFill/>
          <a:ln/>
        </p:spPr>
        <p:txBody>
          <a:bodyPr wrap="square" lIns="0" tIns="0" rIns="0" bIns="0" rtlCol="0" anchor="ctr"/>
          <a:lstStyle/>
          <a:p>
            <a:pPr indent="0" marL="0">
              <a:lnSpc>
                <a:spcPct val="120000"/>
              </a:lnSpc>
              <a:buNone/>
            </a:pPr>
            <a:r>
              <a:rPr lang="en-US" sz="1900" dirty="0">
                <a:solidFill>
                  <a:srgbClr val="6E6E73"/>
                </a:solidFill>
                <a:latin typeface="Arial" pitchFamily="34" charset="0"/>
                <a:ea typeface="Arial" pitchFamily="34" charset="-122"/>
                <a:cs typeface="Arial" pitchFamily="34" charset="-120"/>
              </a:rPr>
              <a:t>Owned. On-device. Theirs. That is the customer NVIDIA and One serve together.</a:t>
            </a:r>
            <a:endParaRPr lang="en-US" sz="1900" dirty="0"/>
          </a:p>
        </p:txBody>
      </p:sp>
      <p:sp>
        <p:nvSpPr>
          <p:cNvPr id="6" name="Text 4"/>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7" name="Text 5"/>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PILOT PROPOSAL</a:t>
            </a:r>
            <a:endParaRPr lang="en-US" sz="1300" dirty="0"/>
          </a:p>
        </p:txBody>
      </p:sp>
      <p:sp>
        <p:nvSpPr>
          <p:cNvPr id="3" name="Text 1"/>
          <p:cNvSpPr/>
          <p:nvPr/>
        </p:nvSpPr>
        <p:spPr>
          <a:xfrm>
            <a:off x="777240" y="1051560"/>
            <a:ext cx="10637215" cy="822960"/>
          </a:xfrm>
          <a:prstGeom prst="rect">
            <a:avLst/>
          </a:prstGeom>
          <a:noFill/>
          <a:ln/>
        </p:spPr>
        <p:txBody>
          <a:bodyPr wrap="square" lIns="0" tIns="0" rIns="0" bIns="0" rtlCol="0" anchor="ctr"/>
          <a:lstStyle/>
          <a:p>
            <a:pPr indent="0" marL="0">
              <a:buNone/>
            </a:pPr>
            <a:r>
              <a:rPr lang="en-US" sz="3000" b="1" dirty="0">
                <a:solidFill>
                  <a:srgbClr val="1D1D1F"/>
                </a:solidFill>
                <a:latin typeface="Arial" pitchFamily="34" charset="0"/>
                <a:ea typeface="Arial" pitchFamily="34" charset="-122"/>
                <a:cs typeface="Arial" pitchFamily="34" charset="-120"/>
              </a:rPr>
              <a:t>One reference design. Real users. Consent-first personal AI.</a:t>
            </a:r>
            <a:endParaRPr lang="en-US" sz="3000" dirty="0"/>
          </a:p>
        </p:txBody>
      </p:sp>
      <p:sp>
        <p:nvSpPr>
          <p:cNvPr id="4" name="Text 2"/>
          <p:cNvSpPr/>
          <p:nvPr/>
        </p:nvSpPr>
        <p:spPr>
          <a:xfrm>
            <a:off x="777240" y="2377440"/>
            <a:ext cx="457200" cy="548640"/>
          </a:xfrm>
          <a:prstGeom prst="rect">
            <a:avLst/>
          </a:prstGeom>
          <a:noFill/>
          <a:ln/>
        </p:spPr>
        <p:txBody>
          <a:bodyPr wrap="square" lIns="0" tIns="0" rIns="0" bIns="0" rtlCol="0" anchor="ctr"/>
          <a:lstStyle/>
          <a:p>
            <a:pPr indent="0" marL="0">
              <a:buNone/>
            </a:pPr>
            <a:r>
              <a:rPr lang="en-US" sz="2400" b="1" dirty="0">
                <a:solidFill>
                  <a:srgbClr val="86868B"/>
                </a:solidFill>
                <a:latin typeface="Arial" pitchFamily="34" charset="0"/>
                <a:ea typeface="Arial" pitchFamily="34" charset="-122"/>
                <a:cs typeface="Arial" pitchFamily="34" charset="-120"/>
              </a:rPr>
              <a:t>1</a:t>
            </a:r>
            <a:endParaRPr lang="en-US" sz="2400" dirty="0"/>
          </a:p>
        </p:txBody>
      </p:sp>
      <p:sp>
        <p:nvSpPr>
          <p:cNvPr id="5" name="Text 3"/>
          <p:cNvSpPr/>
          <p:nvPr/>
        </p:nvSpPr>
        <p:spPr>
          <a:xfrm>
            <a:off x="1417320" y="2395728"/>
            <a:ext cx="9997135" cy="777240"/>
          </a:xfrm>
          <a:prstGeom prst="rect">
            <a:avLst/>
          </a:prstGeom>
          <a:noFill/>
          <a:ln/>
        </p:spPr>
        <p:txBody>
          <a:bodyPr wrap="square" lIns="0" tIns="0" rIns="0" bIns="0" rtlCol="0" anchor="t"/>
          <a:lstStyle/>
          <a:p>
            <a:pPr indent="0" marL="0">
              <a:lnSpc>
                <a:spcPct val="115000"/>
              </a:lnSpc>
              <a:buNone/>
            </a:pPr>
            <a:r>
              <a:rPr lang="en-US" sz="1600" dirty="0">
                <a:solidFill>
                  <a:srgbClr val="1D1D1F"/>
                </a:solidFill>
                <a:latin typeface="Arial" pitchFamily="34" charset="0"/>
                <a:ea typeface="Arial" pitchFamily="34" charset="-122"/>
                <a:cs typeface="Arial" pitchFamily="34" charset="-120"/>
              </a:rPr>
              <a:t>A reference pattern for personal AI on NVIDIA where the person owns the data via One.</a:t>
            </a:r>
            <a:endParaRPr lang="en-US" sz="1600" dirty="0"/>
          </a:p>
        </p:txBody>
      </p:sp>
      <p:sp>
        <p:nvSpPr>
          <p:cNvPr id="6" name="Text 4"/>
          <p:cNvSpPr/>
          <p:nvPr/>
        </p:nvSpPr>
        <p:spPr>
          <a:xfrm>
            <a:off x="777240" y="3246120"/>
            <a:ext cx="457200" cy="548640"/>
          </a:xfrm>
          <a:prstGeom prst="rect">
            <a:avLst/>
          </a:prstGeom>
          <a:noFill/>
          <a:ln/>
        </p:spPr>
        <p:txBody>
          <a:bodyPr wrap="square" lIns="0" tIns="0" rIns="0" bIns="0" rtlCol="0" anchor="ctr"/>
          <a:lstStyle/>
          <a:p>
            <a:pPr indent="0" marL="0">
              <a:buNone/>
            </a:pPr>
            <a:r>
              <a:rPr lang="en-US" sz="2400" b="1" dirty="0">
                <a:solidFill>
                  <a:srgbClr val="86868B"/>
                </a:solidFill>
                <a:latin typeface="Arial" pitchFamily="34" charset="0"/>
                <a:ea typeface="Arial" pitchFamily="34" charset="-122"/>
                <a:cs typeface="Arial" pitchFamily="34" charset="-120"/>
              </a:rPr>
              <a:t>2</a:t>
            </a:r>
            <a:endParaRPr lang="en-US" sz="2400" dirty="0"/>
          </a:p>
        </p:txBody>
      </p:sp>
      <p:sp>
        <p:nvSpPr>
          <p:cNvPr id="7" name="Text 5"/>
          <p:cNvSpPr/>
          <p:nvPr/>
        </p:nvSpPr>
        <p:spPr>
          <a:xfrm>
            <a:off x="1417320" y="3264408"/>
            <a:ext cx="9997135" cy="777240"/>
          </a:xfrm>
          <a:prstGeom prst="rect">
            <a:avLst/>
          </a:prstGeom>
          <a:noFill/>
          <a:ln/>
        </p:spPr>
        <p:txBody>
          <a:bodyPr wrap="square" lIns="0" tIns="0" rIns="0" bIns="0" rtlCol="0" anchor="t"/>
          <a:lstStyle/>
          <a:p>
            <a:pPr indent="0" marL="0">
              <a:lnSpc>
                <a:spcPct val="115000"/>
              </a:lnSpc>
              <a:buNone/>
            </a:pPr>
            <a:r>
              <a:rPr lang="en-US" sz="1600" dirty="0">
                <a:solidFill>
                  <a:srgbClr val="1D1D1F"/>
                </a:solidFill>
                <a:latin typeface="Arial" pitchFamily="34" charset="0"/>
                <a:ea typeface="Arial" pitchFamily="34" charset="-122"/>
                <a:cs typeface="Arial" pitchFamily="34" charset="-120"/>
              </a:rPr>
              <a:t>On-device, feeding consented context to NVIDIA-powered models, with PCHP receipts.</a:t>
            </a:r>
            <a:endParaRPr lang="en-US" sz="1600" dirty="0"/>
          </a:p>
        </p:txBody>
      </p:sp>
      <p:sp>
        <p:nvSpPr>
          <p:cNvPr id="8" name="Text 6"/>
          <p:cNvSpPr/>
          <p:nvPr/>
        </p:nvSpPr>
        <p:spPr>
          <a:xfrm>
            <a:off x="777240" y="4114800"/>
            <a:ext cx="457200" cy="548640"/>
          </a:xfrm>
          <a:prstGeom prst="rect">
            <a:avLst/>
          </a:prstGeom>
          <a:noFill/>
          <a:ln/>
        </p:spPr>
        <p:txBody>
          <a:bodyPr wrap="square" lIns="0" tIns="0" rIns="0" bIns="0" rtlCol="0" anchor="ctr"/>
          <a:lstStyle/>
          <a:p>
            <a:pPr indent="0" marL="0">
              <a:buNone/>
            </a:pPr>
            <a:r>
              <a:rPr lang="en-US" sz="2400" b="1" dirty="0">
                <a:solidFill>
                  <a:srgbClr val="86868B"/>
                </a:solidFill>
                <a:latin typeface="Arial" pitchFamily="34" charset="0"/>
                <a:ea typeface="Arial" pitchFamily="34" charset="-122"/>
                <a:cs typeface="Arial" pitchFamily="34" charset="-120"/>
              </a:rPr>
              <a:t>3</a:t>
            </a:r>
            <a:endParaRPr lang="en-US" sz="2400" dirty="0"/>
          </a:p>
        </p:txBody>
      </p:sp>
      <p:sp>
        <p:nvSpPr>
          <p:cNvPr id="9" name="Text 7"/>
          <p:cNvSpPr/>
          <p:nvPr/>
        </p:nvSpPr>
        <p:spPr>
          <a:xfrm>
            <a:off x="1417320" y="4133088"/>
            <a:ext cx="9997135" cy="777240"/>
          </a:xfrm>
          <a:prstGeom prst="rect">
            <a:avLst/>
          </a:prstGeom>
          <a:noFill/>
          <a:ln/>
        </p:spPr>
        <p:txBody>
          <a:bodyPr wrap="square" lIns="0" tIns="0" rIns="0" bIns="0" rtlCol="0" anchor="t"/>
          <a:lstStyle/>
          <a:p>
            <a:pPr indent="0" marL="0">
              <a:lnSpc>
                <a:spcPct val="115000"/>
              </a:lnSpc>
              <a:buNone/>
            </a:pPr>
            <a:r>
              <a:rPr lang="en-US" sz="1600" dirty="0">
                <a:solidFill>
                  <a:srgbClr val="1D1D1F"/>
                </a:solidFill>
                <a:latin typeface="Arial" pitchFamily="34" charset="0"/>
                <a:ea typeface="Arial" pitchFamily="34" charset="-122"/>
                <a:cs typeface="Arial" pitchFamily="34" charset="-120"/>
              </a:rPr>
              <a:t>90 days, measured against user trust and consent actions, not a vanity metric.</a:t>
            </a:r>
            <a:endParaRPr lang="en-US" sz="1600" dirty="0"/>
          </a:p>
        </p:txBody>
      </p:sp>
      <p:sp>
        <p:nvSpPr>
          <p:cNvPr id="10" name="Text 8"/>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1" name="Text 9"/>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JOINT SUCCESS METRICS</a:t>
            </a:r>
            <a:endParaRPr lang="en-US" sz="1300" dirty="0"/>
          </a:p>
        </p:txBody>
      </p:sp>
      <p:sp>
        <p:nvSpPr>
          <p:cNvPr id="3" name="Text 1"/>
          <p:cNvSpPr/>
          <p:nvPr/>
        </p:nvSpPr>
        <p:spPr>
          <a:xfrm>
            <a:off x="777240" y="1051560"/>
            <a:ext cx="10637215" cy="822960"/>
          </a:xfrm>
          <a:prstGeom prst="rect">
            <a:avLst/>
          </a:prstGeom>
          <a:noFill/>
          <a:ln/>
        </p:spPr>
        <p:txBody>
          <a:bodyPr wrap="square" lIns="0" tIns="0" rIns="0" bIns="0" rtlCol="0" anchor="ctr"/>
          <a:lstStyle/>
          <a:p>
            <a:pPr indent="0" marL="0">
              <a:buNone/>
            </a:pPr>
            <a:r>
              <a:rPr lang="en-US" sz="3000" b="1" dirty="0">
                <a:solidFill>
                  <a:srgbClr val="1D1D1F"/>
                </a:solidFill>
                <a:latin typeface="Arial" pitchFamily="34" charset="0"/>
                <a:ea typeface="Arial" pitchFamily="34" charset="-122"/>
                <a:cs typeface="Arial" pitchFamily="34" charset="-120"/>
              </a:rPr>
              <a:t>What we measure together.</a:t>
            </a:r>
            <a:endParaRPr lang="en-US" sz="3000" dirty="0"/>
          </a:p>
        </p:txBody>
      </p:sp>
      <p:sp>
        <p:nvSpPr>
          <p:cNvPr id="4" name="Shape 2"/>
          <p:cNvSpPr/>
          <p:nvPr/>
        </p:nvSpPr>
        <p:spPr>
          <a:xfrm>
            <a:off x="777240" y="2651760"/>
            <a:ext cx="5181448" cy="2743200"/>
          </a:xfrm>
          <a:prstGeom prst="roundRect">
            <a:avLst>
              <a:gd name="adj" fmla="val 2667"/>
            </a:avLst>
          </a:prstGeom>
          <a:solidFill>
            <a:srgbClr val="F5F5F7"/>
          </a:solidFill>
          <a:ln/>
          <a:effectLst>
            <a:outerShdw sx="100000" sy="100000" kx="0" ky="0" algn="bl" rotWithShape="0" blurRad="101600" dist="25400" dir="5400000">
              <a:srgbClr val="000000">
                <a:alpha val="5000"/>
              </a:srgbClr>
            </a:outerShdw>
          </a:effectLst>
        </p:spPr>
      </p:sp>
      <p:sp>
        <p:nvSpPr>
          <p:cNvPr id="5" name="Text 3"/>
          <p:cNvSpPr/>
          <p:nvPr/>
        </p:nvSpPr>
        <p:spPr>
          <a:xfrm>
            <a:off x="1097280" y="2880360"/>
            <a:ext cx="4541368" cy="457200"/>
          </a:xfrm>
          <a:prstGeom prst="rect">
            <a:avLst/>
          </a:prstGeom>
          <a:noFill/>
          <a:ln/>
        </p:spPr>
        <p:txBody>
          <a:bodyPr wrap="square" lIns="0" tIns="0" rIns="0" bIns="0" rtlCol="0" anchor="ctr"/>
          <a:lstStyle/>
          <a:p>
            <a:pPr indent="0" marL="0">
              <a:buNone/>
            </a:pPr>
            <a:r>
              <a:rPr lang="en-US" sz="1700" b="1" dirty="0">
                <a:solidFill>
                  <a:srgbClr val="1D1D1F"/>
                </a:solidFill>
                <a:latin typeface="Arial" pitchFamily="34" charset="0"/>
                <a:ea typeface="Arial" pitchFamily="34" charset="-122"/>
                <a:cs typeface="Arial" pitchFamily="34" charset="-120"/>
              </a:rPr>
              <a:t>For your customer</a:t>
            </a:r>
            <a:endParaRPr lang="en-US" sz="1700" dirty="0"/>
          </a:p>
        </p:txBody>
      </p:sp>
      <p:sp>
        <p:nvSpPr>
          <p:cNvPr id="6" name="Text 4"/>
          <p:cNvSpPr/>
          <p:nvPr/>
        </p:nvSpPr>
        <p:spPr>
          <a:xfrm>
            <a:off x="1097280" y="3429000"/>
            <a:ext cx="4541368" cy="1828800"/>
          </a:xfrm>
          <a:prstGeom prst="rect">
            <a:avLst/>
          </a:prstGeom>
          <a:noFill/>
          <a:ln/>
        </p:spPr>
        <p:txBody>
          <a:bodyPr wrap="square" lIns="0" tIns="0" rIns="0" bIns="0" rtlCol="0" anchor="ctr"/>
          <a:lstStyle/>
          <a:p>
            <a:pPr marL="177800" indent="-177800">
              <a:lnSpc>
                <a:spcPct val="110000"/>
              </a:lnSpc>
              <a:spcAft>
                <a:spcPts val="800"/>
              </a:spcAft>
              <a:buSzPct val="100000"/>
              <a:buChar char="•"/>
            </a:pPr>
            <a:r>
              <a:rPr lang="en-US" sz="1400" dirty="0">
                <a:solidFill>
                  <a:srgbClr val="6E6E73"/>
                </a:solidFill>
                <a:latin typeface="Arial" pitchFamily="34" charset="0"/>
                <a:ea typeface="Arial" pitchFamily="34" charset="-122"/>
                <a:cs typeface="Arial" pitchFamily="34" charset="-120"/>
              </a:rPr>
              <a:t>Customer trust and adoption</a:t>
            </a:r>
            <a:endParaRPr lang="en-US" sz="1400" dirty="0"/>
          </a:p>
          <a:p>
            <a:pPr marL="177800" indent="-177800">
              <a:lnSpc>
                <a:spcPct val="110000"/>
              </a:lnSpc>
              <a:spcAft>
                <a:spcPts val="800"/>
              </a:spcAft>
              <a:buSzPct val="100000"/>
              <a:buChar char="•"/>
            </a:pPr>
            <a:r>
              <a:rPr lang="en-US" sz="1400" dirty="0">
                <a:solidFill>
                  <a:srgbClr val="6E6E73"/>
                </a:solidFill>
                <a:latin typeface="Arial" pitchFamily="34" charset="0"/>
                <a:ea typeface="Arial" pitchFamily="34" charset="-122"/>
                <a:cs typeface="Arial" pitchFamily="34" charset="-120"/>
              </a:rPr>
              <a:t>Consents granted and revoked</a:t>
            </a:r>
            <a:endParaRPr lang="en-US" sz="1400" dirty="0"/>
          </a:p>
          <a:p>
            <a:pPr marL="177800" indent="-177800">
              <a:lnSpc>
                <a:spcPct val="110000"/>
              </a:lnSpc>
              <a:spcAft>
                <a:spcPts val="800"/>
              </a:spcAft>
              <a:buSzPct val="100000"/>
              <a:buChar char="•"/>
            </a:pPr>
            <a:r>
              <a:rPr lang="en-US" sz="1400" dirty="0">
                <a:solidFill>
                  <a:srgbClr val="6E6E73"/>
                </a:solidFill>
                <a:latin typeface="Arial" pitchFamily="34" charset="0"/>
                <a:ea typeface="Arial" pitchFamily="34" charset="-122"/>
                <a:cs typeface="Arial" pitchFamily="34" charset="-120"/>
              </a:rPr>
              <a:t>Data the customer kept private</a:t>
            </a:r>
            <a:endParaRPr lang="en-US" sz="1400" dirty="0"/>
          </a:p>
        </p:txBody>
      </p:sp>
      <p:sp>
        <p:nvSpPr>
          <p:cNvPr id="7" name="Shape 5"/>
          <p:cNvSpPr/>
          <p:nvPr/>
        </p:nvSpPr>
        <p:spPr>
          <a:xfrm>
            <a:off x="6233008" y="2651760"/>
            <a:ext cx="5181448" cy="2743200"/>
          </a:xfrm>
          <a:prstGeom prst="roundRect">
            <a:avLst>
              <a:gd name="adj" fmla="val 2667"/>
            </a:avLst>
          </a:prstGeom>
          <a:solidFill>
            <a:srgbClr val="F5F5F7"/>
          </a:solidFill>
          <a:ln/>
          <a:effectLst>
            <a:outerShdw sx="100000" sy="100000" kx="0" ky="0" algn="bl" rotWithShape="0" blurRad="101600" dist="25400" dir="5400000">
              <a:srgbClr val="000000">
                <a:alpha val="5000"/>
              </a:srgbClr>
            </a:outerShdw>
          </a:effectLst>
        </p:spPr>
      </p:sp>
      <p:sp>
        <p:nvSpPr>
          <p:cNvPr id="8" name="Text 6"/>
          <p:cNvSpPr/>
          <p:nvPr/>
        </p:nvSpPr>
        <p:spPr>
          <a:xfrm>
            <a:off x="6553048" y="2880360"/>
            <a:ext cx="4541368" cy="457200"/>
          </a:xfrm>
          <a:prstGeom prst="rect">
            <a:avLst/>
          </a:prstGeom>
          <a:noFill/>
          <a:ln/>
        </p:spPr>
        <p:txBody>
          <a:bodyPr wrap="square" lIns="0" tIns="0" rIns="0" bIns="0" rtlCol="0" anchor="ctr"/>
          <a:lstStyle/>
          <a:p>
            <a:pPr indent="0" marL="0">
              <a:buNone/>
            </a:pPr>
            <a:r>
              <a:rPr lang="en-US" sz="1700" b="1" dirty="0">
                <a:solidFill>
                  <a:srgbClr val="1D1D1F"/>
                </a:solidFill>
                <a:latin typeface="Arial" pitchFamily="34" charset="0"/>
                <a:ea typeface="Arial" pitchFamily="34" charset="-122"/>
                <a:cs typeface="Arial" pitchFamily="34" charset="-120"/>
              </a:rPr>
              <a:t>For your business</a:t>
            </a:r>
            <a:endParaRPr lang="en-US" sz="1700" dirty="0"/>
          </a:p>
        </p:txBody>
      </p:sp>
      <p:sp>
        <p:nvSpPr>
          <p:cNvPr id="9" name="Text 7"/>
          <p:cNvSpPr/>
          <p:nvPr/>
        </p:nvSpPr>
        <p:spPr>
          <a:xfrm>
            <a:off x="6553048" y="3429000"/>
            <a:ext cx="4541368" cy="1828800"/>
          </a:xfrm>
          <a:prstGeom prst="rect">
            <a:avLst/>
          </a:prstGeom>
          <a:noFill/>
          <a:ln/>
        </p:spPr>
        <p:txBody>
          <a:bodyPr wrap="square" lIns="0" tIns="0" rIns="0" bIns="0" rtlCol="0" anchor="ctr"/>
          <a:lstStyle/>
          <a:p>
            <a:pPr marL="177800" indent="-177800">
              <a:lnSpc>
                <a:spcPct val="110000"/>
              </a:lnSpc>
              <a:spcAft>
                <a:spcPts val="800"/>
              </a:spcAft>
              <a:buSzPct val="100000"/>
              <a:buChar char="•"/>
            </a:pPr>
            <a:r>
              <a:rPr lang="en-US" sz="1400" dirty="0">
                <a:solidFill>
                  <a:srgbClr val="6E6E73"/>
                </a:solidFill>
                <a:latin typeface="Arial" pitchFamily="34" charset="0"/>
                <a:ea typeface="Arial" pitchFamily="34" charset="-122"/>
                <a:cs typeface="Arial" pitchFamily="34" charset="-120"/>
              </a:rPr>
              <a:t>Consented personal workloads</a:t>
            </a:r>
            <a:endParaRPr lang="en-US" sz="1400" dirty="0"/>
          </a:p>
          <a:p>
            <a:pPr marL="177800" indent="-177800">
              <a:lnSpc>
                <a:spcPct val="110000"/>
              </a:lnSpc>
              <a:spcAft>
                <a:spcPts val="800"/>
              </a:spcAft>
              <a:buSzPct val="100000"/>
              <a:buChar char="•"/>
            </a:pPr>
            <a:r>
              <a:rPr lang="en-US" sz="1400" dirty="0">
                <a:solidFill>
                  <a:srgbClr val="6E6E73"/>
                </a:solidFill>
                <a:latin typeface="Arial" pitchFamily="34" charset="0"/>
                <a:ea typeface="Arial" pitchFamily="34" charset="-122"/>
                <a:cs typeface="Arial" pitchFamily="34" charset="-120"/>
              </a:rPr>
              <a:t>Edge and device attach</a:t>
            </a:r>
            <a:endParaRPr lang="en-US" sz="1400" dirty="0"/>
          </a:p>
          <a:p>
            <a:pPr marL="177800" indent="-177800">
              <a:lnSpc>
                <a:spcPct val="110000"/>
              </a:lnSpc>
              <a:spcAft>
                <a:spcPts val="800"/>
              </a:spcAft>
              <a:buSzPct val="100000"/>
              <a:buChar char="•"/>
            </a:pPr>
            <a:r>
              <a:rPr lang="en-US" sz="1400" dirty="0">
                <a:solidFill>
                  <a:srgbClr val="6E6E73"/>
                </a:solidFill>
                <a:latin typeface="Arial" pitchFamily="34" charset="0"/>
                <a:ea typeface="Arial" pitchFamily="34" charset="-122"/>
                <a:cs typeface="Arial" pitchFamily="34" charset="-120"/>
              </a:rPr>
              <a:t>Trust-gated AI adoption</a:t>
            </a:r>
            <a:endParaRPr lang="en-US" sz="1400" dirty="0"/>
          </a:p>
        </p:txBody>
      </p:sp>
      <p:sp>
        <p:nvSpPr>
          <p:cNvPr id="10" name="Text 8"/>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1" name="Text 9"/>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PARTNERSHIP ROADMAP</a:t>
            </a:r>
            <a:endParaRPr lang="en-US" sz="1300" dirty="0"/>
          </a:p>
        </p:txBody>
      </p:sp>
      <p:sp>
        <p:nvSpPr>
          <p:cNvPr id="3" name="Text 1"/>
          <p:cNvSpPr/>
          <p:nvPr/>
        </p:nvSpPr>
        <p:spPr>
          <a:xfrm>
            <a:off x="777240" y="1051560"/>
            <a:ext cx="10637215" cy="822960"/>
          </a:xfrm>
          <a:prstGeom prst="rect">
            <a:avLst/>
          </a:prstGeom>
          <a:noFill/>
          <a:ln/>
        </p:spPr>
        <p:txBody>
          <a:bodyPr wrap="square" lIns="0" tIns="0" rIns="0" bIns="0" rtlCol="0" anchor="ctr"/>
          <a:lstStyle/>
          <a:p>
            <a:pPr indent="0" marL="0">
              <a:buNone/>
            </a:pPr>
            <a:r>
              <a:rPr lang="en-US" sz="3000" b="1" dirty="0">
                <a:solidFill>
                  <a:srgbClr val="1D1D1F"/>
                </a:solidFill>
                <a:latin typeface="Arial" pitchFamily="34" charset="0"/>
                <a:ea typeface="Arial" pitchFamily="34" charset="-122"/>
                <a:cs typeface="Arial" pitchFamily="34" charset="-120"/>
              </a:rPr>
              <a:t>Pilot, expand, scale.</a:t>
            </a:r>
            <a:endParaRPr lang="en-US" sz="3000" dirty="0"/>
          </a:p>
        </p:txBody>
      </p:sp>
      <p:sp>
        <p:nvSpPr>
          <p:cNvPr id="4" name="Shape 2"/>
          <p:cNvSpPr/>
          <p:nvPr/>
        </p:nvSpPr>
        <p:spPr>
          <a:xfrm>
            <a:off x="777240" y="2743200"/>
            <a:ext cx="3362858" cy="2331720"/>
          </a:xfrm>
          <a:prstGeom prst="roundRect">
            <a:avLst>
              <a:gd name="adj" fmla="val 3137"/>
            </a:avLst>
          </a:prstGeom>
          <a:solidFill>
            <a:srgbClr val="F5F5F7"/>
          </a:solidFill>
          <a:ln/>
          <a:effectLst>
            <a:outerShdw sx="100000" sy="100000" kx="0" ky="0" algn="bl" rotWithShape="0" blurRad="101600" dist="25400" dir="5400000">
              <a:srgbClr val="000000">
                <a:alpha val="5000"/>
              </a:srgbClr>
            </a:outerShdw>
          </a:effectLst>
        </p:spPr>
      </p:sp>
      <p:sp>
        <p:nvSpPr>
          <p:cNvPr id="5" name="Text 3"/>
          <p:cNvSpPr/>
          <p:nvPr/>
        </p:nvSpPr>
        <p:spPr>
          <a:xfrm>
            <a:off x="1069848" y="299923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Phase 1 — Reference</a:t>
            </a:r>
            <a:endParaRPr lang="en-US" sz="1800" dirty="0"/>
          </a:p>
        </p:txBody>
      </p:sp>
      <p:sp>
        <p:nvSpPr>
          <p:cNvPr id="6" name="Text 4"/>
          <p:cNvSpPr/>
          <p:nvPr/>
        </p:nvSpPr>
        <p:spPr>
          <a:xfrm>
            <a:off x="1069848" y="3657600"/>
            <a:ext cx="2777642" cy="123444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One consent-first personal-AI pattern on NVIDIA, 90 days.</a:t>
            </a:r>
            <a:endParaRPr lang="en-US" sz="1350" dirty="0"/>
          </a:p>
        </p:txBody>
      </p:sp>
      <p:sp>
        <p:nvSpPr>
          <p:cNvPr id="7" name="Shape 5"/>
          <p:cNvSpPr/>
          <p:nvPr/>
        </p:nvSpPr>
        <p:spPr>
          <a:xfrm>
            <a:off x="4414418" y="2743200"/>
            <a:ext cx="3362858" cy="2331720"/>
          </a:xfrm>
          <a:prstGeom prst="roundRect">
            <a:avLst>
              <a:gd name="adj" fmla="val 3137"/>
            </a:avLst>
          </a:prstGeom>
          <a:solidFill>
            <a:srgbClr val="F5F5F7"/>
          </a:solidFill>
          <a:ln/>
          <a:effectLst>
            <a:outerShdw sx="100000" sy="100000" kx="0" ky="0" algn="bl" rotWithShape="0" blurRad="101600" dist="25400" dir="5400000">
              <a:srgbClr val="000000">
                <a:alpha val="5000"/>
              </a:srgbClr>
            </a:outerShdw>
          </a:effectLst>
        </p:spPr>
      </p:sp>
      <p:sp>
        <p:nvSpPr>
          <p:cNvPr id="8" name="Text 6"/>
          <p:cNvSpPr/>
          <p:nvPr/>
        </p:nvSpPr>
        <p:spPr>
          <a:xfrm>
            <a:off x="4707026" y="299923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Phase 2 — Expand</a:t>
            </a:r>
            <a:endParaRPr lang="en-US" sz="1800" dirty="0"/>
          </a:p>
        </p:txBody>
      </p:sp>
      <p:sp>
        <p:nvSpPr>
          <p:cNvPr id="9" name="Text 7"/>
          <p:cNvSpPr/>
          <p:nvPr/>
        </p:nvSpPr>
        <p:spPr>
          <a:xfrm>
            <a:off x="4707026" y="3657600"/>
            <a:ext cx="2777642" cy="123444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Edge and RTX device integrations, more model types.</a:t>
            </a:r>
            <a:endParaRPr lang="en-US" sz="1350" dirty="0"/>
          </a:p>
        </p:txBody>
      </p:sp>
      <p:sp>
        <p:nvSpPr>
          <p:cNvPr id="10" name="Shape 8"/>
          <p:cNvSpPr/>
          <p:nvPr/>
        </p:nvSpPr>
        <p:spPr>
          <a:xfrm>
            <a:off x="8051597" y="2743200"/>
            <a:ext cx="3362858" cy="2331720"/>
          </a:xfrm>
          <a:prstGeom prst="roundRect">
            <a:avLst>
              <a:gd name="adj" fmla="val 3137"/>
            </a:avLst>
          </a:prstGeom>
          <a:solidFill>
            <a:srgbClr val="F5F5F7"/>
          </a:solidFill>
          <a:ln/>
          <a:effectLst>
            <a:outerShdw sx="100000" sy="100000" kx="0" ky="0" algn="bl" rotWithShape="0" blurRad="101600" dist="25400" dir="5400000">
              <a:srgbClr val="000000">
                <a:alpha val="5000"/>
              </a:srgbClr>
            </a:outerShdw>
          </a:effectLst>
        </p:spPr>
      </p:sp>
      <p:sp>
        <p:nvSpPr>
          <p:cNvPr id="11" name="Text 9"/>
          <p:cNvSpPr/>
          <p:nvPr/>
        </p:nvSpPr>
        <p:spPr>
          <a:xfrm>
            <a:off x="8344205" y="299923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Phase 3 — Scale</a:t>
            </a:r>
            <a:endParaRPr lang="en-US" sz="1800" dirty="0"/>
          </a:p>
        </p:txBody>
      </p:sp>
      <p:sp>
        <p:nvSpPr>
          <p:cNvPr id="12" name="Text 10"/>
          <p:cNvSpPr/>
          <p:nvPr/>
        </p:nvSpPr>
        <p:spPr>
          <a:xfrm>
            <a:off x="8344205" y="3657600"/>
            <a:ext cx="2777642" cy="123444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One as the consent layer for personal AI across NVIDIA platforms.</a:t>
            </a:r>
            <a:endParaRPr lang="en-US" sz="1350" dirty="0"/>
          </a:p>
        </p:txBody>
      </p:sp>
      <p:sp>
        <p:nvSpPr>
          <p:cNvPr id="13" name="Text 11"/>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4" name="Text 12"/>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D1D1F"/>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86868B"/>
                </a:solidFill>
                <a:latin typeface="Arial" pitchFamily="34" charset="0"/>
                <a:ea typeface="Arial" pitchFamily="34" charset="-122"/>
                <a:cs typeface="Arial" pitchFamily="34" charset="-120"/>
              </a:rPr>
              <a:t>THE ASK</a:t>
            </a:r>
            <a:endParaRPr lang="en-US" sz="1300" dirty="0"/>
          </a:p>
        </p:txBody>
      </p:sp>
      <p:sp>
        <p:nvSpPr>
          <p:cNvPr id="3" name="Text 1"/>
          <p:cNvSpPr/>
          <p:nvPr/>
        </p:nvSpPr>
        <p:spPr>
          <a:xfrm>
            <a:off x="777240" y="1280160"/>
            <a:ext cx="10637215" cy="1463040"/>
          </a:xfrm>
          <a:prstGeom prst="rect">
            <a:avLst/>
          </a:prstGeom>
          <a:noFill/>
          <a:ln/>
        </p:spPr>
        <p:txBody>
          <a:bodyPr wrap="square" lIns="0" tIns="0" rIns="0" bIns="0" rtlCol="0" anchor="ctr"/>
          <a:lstStyle/>
          <a:p>
            <a:pPr indent="0" marL="0">
              <a:lnSpc>
                <a:spcPct val="105000"/>
              </a:lnSpc>
              <a:buNone/>
            </a:pPr>
            <a:r>
              <a:rPr lang="en-US" sz="3400" b="1" dirty="0">
                <a:solidFill>
                  <a:srgbClr val="FFFFFF"/>
                </a:solidFill>
                <a:latin typeface="Arial" pitchFamily="34" charset="0"/>
                <a:ea typeface="Arial" pitchFamily="34" charset="-122"/>
                <a:cs typeface="Arial" pitchFamily="34" charset="-120"/>
              </a:rPr>
              <a:t>A future your customers already want.</a:t>
            </a:r>
            <a:endParaRPr lang="en-US" sz="3400" dirty="0"/>
          </a:p>
        </p:txBody>
      </p:sp>
      <p:sp>
        <p:nvSpPr>
          <p:cNvPr id="4" name="Shape 2"/>
          <p:cNvSpPr/>
          <p:nvPr/>
        </p:nvSpPr>
        <p:spPr>
          <a:xfrm>
            <a:off x="822960" y="3401568"/>
            <a:ext cx="109728" cy="109728"/>
          </a:xfrm>
          <a:prstGeom prst="ellipse">
            <a:avLst/>
          </a:prstGeom>
          <a:solidFill>
            <a:srgbClr val="FFFFFF"/>
          </a:solidFill>
          <a:ln/>
        </p:spPr>
      </p:sp>
      <p:sp>
        <p:nvSpPr>
          <p:cNvPr id="5" name="Text 3"/>
          <p:cNvSpPr/>
          <p:nvPr/>
        </p:nvSpPr>
        <p:spPr>
          <a:xfrm>
            <a:off x="1143000" y="3291840"/>
            <a:ext cx="10271455" cy="640080"/>
          </a:xfrm>
          <a:prstGeom prst="rect">
            <a:avLst/>
          </a:prstGeom>
          <a:noFill/>
          <a:ln/>
        </p:spPr>
        <p:txBody>
          <a:bodyPr wrap="square" lIns="0" tIns="0" rIns="0" bIns="0" rtlCol="0" anchor="t"/>
          <a:lstStyle/>
          <a:p>
            <a:pPr indent="0" marL="0">
              <a:lnSpc>
                <a:spcPct val="115000"/>
              </a:lnSpc>
              <a:buNone/>
            </a:pPr>
            <a:r>
              <a:rPr lang="en-US" sz="1600" dirty="0">
                <a:solidFill>
                  <a:srgbClr val="FFFFFF"/>
                </a:solidFill>
                <a:latin typeface="Arial" pitchFamily="34" charset="0"/>
                <a:ea typeface="Arial" pitchFamily="34" charset="-122"/>
                <a:cs typeface="Arial" pitchFamily="34" charset="-120"/>
              </a:rPr>
              <a:t>A non-binding letter of intent to build the consent-first personal-AI reference.</a:t>
            </a:r>
            <a:endParaRPr lang="en-US" sz="1600" dirty="0"/>
          </a:p>
        </p:txBody>
      </p:sp>
      <p:sp>
        <p:nvSpPr>
          <p:cNvPr id="6" name="Shape 4"/>
          <p:cNvSpPr/>
          <p:nvPr/>
        </p:nvSpPr>
        <p:spPr>
          <a:xfrm>
            <a:off x="822960" y="4178808"/>
            <a:ext cx="109728" cy="109728"/>
          </a:xfrm>
          <a:prstGeom prst="ellipse">
            <a:avLst/>
          </a:prstGeom>
          <a:solidFill>
            <a:srgbClr val="FFFFFF"/>
          </a:solidFill>
          <a:ln/>
        </p:spPr>
      </p:sp>
      <p:sp>
        <p:nvSpPr>
          <p:cNvPr id="7" name="Text 5"/>
          <p:cNvSpPr/>
          <p:nvPr/>
        </p:nvSpPr>
        <p:spPr>
          <a:xfrm>
            <a:off x="1143000" y="4069080"/>
            <a:ext cx="10271455" cy="640080"/>
          </a:xfrm>
          <a:prstGeom prst="rect">
            <a:avLst/>
          </a:prstGeom>
          <a:noFill/>
          <a:ln/>
        </p:spPr>
        <p:txBody>
          <a:bodyPr wrap="square" lIns="0" tIns="0" rIns="0" bIns="0" rtlCol="0" anchor="t"/>
          <a:lstStyle/>
          <a:p>
            <a:pPr indent="0" marL="0">
              <a:lnSpc>
                <a:spcPct val="115000"/>
              </a:lnSpc>
              <a:buNone/>
            </a:pPr>
            <a:r>
              <a:rPr lang="en-US" sz="1600" dirty="0">
                <a:solidFill>
                  <a:srgbClr val="FFFFFF"/>
                </a:solidFill>
                <a:latin typeface="Arial" pitchFamily="34" charset="0"/>
                <a:ea typeface="Arial" pitchFamily="34" charset="-122"/>
                <a:cs typeface="Arial" pitchFamily="34" charset="-120"/>
              </a:rPr>
              <a:t>No exclusivity, no fabricated commitments. Papered by our counsel of record, McDermott Will &amp; Schulte.</a:t>
            </a:r>
            <a:endParaRPr lang="en-US" sz="1600" dirty="0"/>
          </a:p>
        </p:txBody>
      </p:sp>
      <p:sp>
        <p:nvSpPr>
          <p:cNvPr id="8" name="Shape 6"/>
          <p:cNvSpPr/>
          <p:nvPr/>
        </p:nvSpPr>
        <p:spPr>
          <a:xfrm>
            <a:off x="822960" y="4956048"/>
            <a:ext cx="109728" cy="109728"/>
          </a:xfrm>
          <a:prstGeom prst="ellipse">
            <a:avLst/>
          </a:prstGeom>
          <a:solidFill>
            <a:srgbClr val="FFFFFF"/>
          </a:solidFill>
          <a:ln/>
        </p:spPr>
      </p:sp>
      <p:sp>
        <p:nvSpPr>
          <p:cNvPr id="9" name="Text 7"/>
          <p:cNvSpPr/>
          <p:nvPr/>
        </p:nvSpPr>
        <p:spPr>
          <a:xfrm>
            <a:off x="1143000" y="4846320"/>
            <a:ext cx="10271455" cy="640080"/>
          </a:xfrm>
          <a:prstGeom prst="rect">
            <a:avLst/>
          </a:prstGeom>
          <a:noFill/>
          <a:ln/>
        </p:spPr>
        <p:txBody>
          <a:bodyPr wrap="square" lIns="0" tIns="0" rIns="0" bIns="0" rtlCol="0" anchor="t"/>
          <a:lstStyle/>
          <a:p>
            <a:pPr indent="0" marL="0">
              <a:lnSpc>
                <a:spcPct val="115000"/>
              </a:lnSpc>
              <a:buNone/>
            </a:pPr>
            <a:r>
              <a:rPr lang="en-US" sz="1600" dirty="0">
                <a:solidFill>
                  <a:srgbClr val="FFFFFF"/>
                </a:solidFill>
                <a:latin typeface="Arial" pitchFamily="34" charset="0"/>
                <a:ea typeface="Arial" pitchFamily="34" charset="-122"/>
                <a:cs typeface="Arial" pitchFamily="34" charset="-120"/>
              </a:rPr>
              <a:t>A future your customers already want, arriving faster because NVIDIA helped build it.</a:t>
            </a:r>
            <a:endParaRPr lang="en-US" sz="1600" dirty="0"/>
          </a:p>
        </p:txBody>
      </p:sp>
      <p:sp>
        <p:nvSpPr>
          <p:cNvPr id="10" name="Text 8"/>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FFFFFF"/>
                </a:solidFill>
                <a:latin typeface="Arial" pitchFamily="34" charset="0"/>
                <a:ea typeface="Arial" pitchFamily="34" charset="-122"/>
                <a:cs typeface="Arial" pitchFamily="34" charset="-120"/>
              </a:rPr>
              <a:t>🤫 One</a:t>
            </a:r>
            <a:pPr indent="0" marL="0">
              <a:buNone/>
            </a:pPr>
            <a:r>
              <a:rPr lang="en-US" sz="1000" dirty="0">
                <a:solidFill>
                  <a:srgbClr val="86868B"/>
                </a:solidFill>
                <a:latin typeface="Arial" pitchFamily="34" charset="0"/>
                <a:ea typeface="Arial" pitchFamily="34" charset="-122"/>
                <a:cs typeface="Arial" pitchFamily="34" charset="-120"/>
              </a:rPr>
              <a:t>   ·   NVIDIA</a:t>
            </a:r>
            <a:endParaRPr lang="en-US" sz="1000" dirty="0"/>
          </a:p>
        </p:txBody>
      </p:sp>
      <p:sp>
        <p:nvSpPr>
          <p:cNvPr id="11" name="Text 9"/>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86868B"/>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DISCLAIMER</a:t>
            </a:r>
            <a:endParaRPr lang="en-US" sz="1300" dirty="0"/>
          </a:p>
        </p:txBody>
      </p:sp>
      <p:sp>
        <p:nvSpPr>
          <p:cNvPr id="3" name="Text 1"/>
          <p:cNvSpPr/>
          <p:nvPr/>
        </p:nvSpPr>
        <p:spPr>
          <a:xfrm>
            <a:off x="777240" y="1280160"/>
            <a:ext cx="10637215" cy="1371600"/>
          </a:xfrm>
          <a:prstGeom prst="rect">
            <a:avLst/>
          </a:prstGeom>
          <a:noFill/>
          <a:ln/>
        </p:spPr>
        <p:txBody>
          <a:bodyPr wrap="square" lIns="0" tIns="0" rIns="0" bIns="0" rtlCol="0" anchor="ctr"/>
          <a:lstStyle/>
          <a:p>
            <a:pPr indent="0" marL="0">
              <a:lnSpc>
                <a:spcPct val="125000"/>
              </a:lnSpc>
              <a:buNone/>
            </a:pPr>
            <a:r>
              <a:rPr lang="en-US" sz="1200" dirty="0">
                <a:solidFill>
                  <a:srgbClr val="6E6E73"/>
                </a:solidFill>
                <a:latin typeface="Arial" pitchFamily="34" charset="0"/>
                <a:ea typeface="Arial" pitchFamily="34" charset="-122"/>
                <a:cs typeface="Arial" pitchFamily="34" charset="-120"/>
              </a:rPr>
              <a:t>🤫 One is a product of Hushh Technologies Corporation, an independent company. NVIDIA is named to describe how One is built to run on NVIDIA accelerated computing, from the device to the data center. Hushh Technologies is not affiliated with, endorsed by, sponsored by, or partnered with NVIDIA, and the tribute in this deck is Hushh's own admiration, not an endorsement by NVIDIA or any individual.</a:t>
            </a:r>
            <a:endParaRPr lang="en-US" sz="1200" dirty="0"/>
          </a:p>
        </p:txBody>
      </p:sp>
      <p:sp>
        <p:nvSpPr>
          <p:cNvPr id="4" name="Text 2"/>
          <p:cNvSpPr/>
          <p:nvPr/>
        </p:nvSpPr>
        <p:spPr>
          <a:xfrm>
            <a:off x="777240" y="2697480"/>
            <a:ext cx="10637215" cy="1371600"/>
          </a:xfrm>
          <a:prstGeom prst="rect">
            <a:avLst/>
          </a:prstGeom>
          <a:noFill/>
          <a:ln/>
        </p:spPr>
        <p:txBody>
          <a:bodyPr wrap="square" lIns="0" tIns="0" rIns="0" bIns="0" rtlCol="0" anchor="ctr"/>
          <a:lstStyle/>
          <a:p>
            <a:pPr indent="0" marL="0">
              <a:lnSpc>
                <a:spcPct val="125000"/>
              </a:lnSpc>
              <a:buNone/>
            </a:pPr>
            <a:r>
              <a:rPr lang="en-US" sz="1200" dirty="0">
                <a:solidFill>
                  <a:srgbClr val="6E6E73"/>
                </a:solidFill>
                <a:latin typeface="Arial" pitchFamily="34" charset="0"/>
                <a:ea typeface="Arial" pitchFamily="34" charset="-122"/>
                <a:cs typeface="Arial" pitchFamily="34" charset="-120"/>
              </a:rPr>
              <a:t>NVIDIA figures and leadership references are from public reporting, 2026; used to honor and illustrate, not as a forecast, commitment, or endorsement, and to be re-verified before any external use.</a:t>
            </a:r>
            <a:endParaRPr lang="en-US" sz="1200" dirty="0"/>
          </a:p>
        </p:txBody>
      </p:sp>
      <p:sp>
        <p:nvSpPr>
          <p:cNvPr id="5" name="Text 3"/>
          <p:cNvSpPr/>
          <p:nvPr/>
        </p:nvSpPr>
        <p:spPr>
          <a:xfrm>
            <a:off x="777240" y="4114800"/>
            <a:ext cx="10637215" cy="1371600"/>
          </a:xfrm>
          <a:prstGeom prst="rect">
            <a:avLst/>
          </a:prstGeom>
          <a:noFill/>
          <a:ln/>
        </p:spPr>
        <p:txBody>
          <a:bodyPr wrap="square" lIns="0" tIns="0" rIns="0" bIns="0" rtlCol="0" anchor="ctr"/>
          <a:lstStyle/>
          <a:p>
            <a:pPr indent="0" marL="0">
              <a:lnSpc>
                <a:spcPct val="125000"/>
              </a:lnSpc>
              <a:buNone/>
            </a:pPr>
            <a:r>
              <a:rPr lang="en-US" sz="1200" dirty="0">
                <a:solidFill>
                  <a:srgbClr val="6E6E73"/>
                </a:solidFill>
                <a:latin typeface="Arial" pitchFamily="34" charset="0"/>
                <a:ea typeface="Arial" pitchFamily="34" charset="-122"/>
                <a:cs typeface="Arial" pitchFamily="34" charset="-120"/>
              </a:rPr>
              <a:t>This deck is an independent, customer-first thesis, a draft for internal and McDermott review. It asserts no relationship that exists and is not an offer.</a:t>
            </a:r>
            <a:endParaRPr lang="en-US" sz="1200" dirty="0"/>
          </a:p>
        </p:txBody>
      </p:sp>
      <p:sp>
        <p:nvSpPr>
          <p:cNvPr id="6" name="Text 4"/>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7" name="Text 5"/>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IN ADMIRATION</a:t>
            </a:r>
            <a:endParaRPr lang="en-US" sz="1300" dirty="0"/>
          </a:p>
        </p:txBody>
      </p:sp>
      <p:sp>
        <p:nvSpPr>
          <p:cNvPr id="3" name="Text 1"/>
          <p:cNvSpPr/>
          <p:nvPr/>
        </p:nvSpPr>
        <p:spPr>
          <a:xfrm>
            <a:off x="777240" y="1280160"/>
            <a:ext cx="10637215" cy="1554480"/>
          </a:xfrm>
          <a:prstGeom prst="rect">
            <a:avLst/>
          </a:prstGeom>
          <a:noFill/>
          <a:ln/>
        </p:spPr>
        <p:txBody>
          <a:bodyPr wrap="square" lIns="0" tIns="0" rIns="0" bIns="0" rtlCol="0" anchor="ctr"/>
          <a:lstStyle/>
          <a:p>
            <a:pPr indent="0" marL="0">
              <a:lnSpc>
                <a:spcPct val="106000"/>
              </a:lnSpc>
              <a:buNone/>
            </a:pPr>
            <a:r>
              <a:rPr lang="en-US" sz="3300" b="1" dirty="0">
                <a:solidFill>
                  <a:srgbClr val="1D1D1F"/>
                </a:solidFill>
                <a:latin typeface="Arial" pitchFamily="34" charset="0"/>
                <a:ea typeface="Arial" pitchFamily="34" charset="-122"/>
                <a:cs typeface="Arial" pitchFamily="34" charset="-120"/>
              </a:rPr>
              <a:t>Thank you, Jensen Huang, and the NVIDIA team.</a:t>
            </a:r>
            <a:endParaRPr lang="en-US" sz="3300" dirty="0"/>
          </a:p>
        </p:txBody>
      </p:sp>
      <p:sp>
        <p:nvSpPr>
          <p:cNvPr id="4" name="Text 2"/>
          <p:cNvSpPr/>
          <p:nvPr/>
        </p:nvSpPr>
        <p:spPr>
          <a:xfrm>
            <a:off x="777240" y="2971800"/>
            <a:ext cx="9357055" cy="1737360"/>
          </a:xfrm>
          <a:prstGeom prst="rect">
            <a:avLst/>
          </a:prstGeom>
          <a:noFill/>
          <a:ln/>
        </p:spPr>
        <p:txBody>
          <a:bodyPr wrap="square" lIns="0" tIns="0" rIns="0" bIns="0" rtlCol="0" anchor="ctr"/>
          <a:lstStyle/>
          <a:p>
            <a:pPr indent="0" marL="0">
              <a:lnSpc>
                <a:spcPct val="130000"/>
              </a:lnSpc>
              <a:buNone/>
            </a:pPr>
            <a:r>
              <a:rPr lang="en-US" sz="1800" dirty="0">
                <a:solidFill>
                  <a:srgbClr val="6E6E73"/>
                </a:solidFill>
                <a:latin typeface="Arial" pitchFamily="34" charset="0"/>
                <a:ea typeface="Arial" pitchFamily="34" charset="-122"/>
                <a:cs typeface="Arial" pitchFamily="34" charset="-120"/>
              </a:rPr>
              <a:t>For more than thirty years, Jensen Huang and the people of NVIDIA built the accelerated computing the entire AI era now runs on. We build on ground you broke. This deck is our respect for that work, said plainly, in our own voice.</a:t>
            </a:r>
            <a:endParaRPr lang="en-US" sz="1800" dirty="0"/>
          </a:p>
        </p:txBody>
      </p:sp>
      <p:sp>
        <p:nvSpPr>
          <p:cNvPr id="5" name="Text 3"/>
          <p:cNvSpPr/>
          <p:nvPr/>
        </p:nvSpPr>
        <p:spPr>
          <a:xfrm>
            <a:off x="777240" y="5029200"/>
            <a:ext cx="10637215" cy="914400"/>
          </a:xfrm>
          <a:prstGeom prst="rect">
            <a:avLst/>
          </a:prstGeom>
          <a:noFill/>
          <a:ln/>
        </p:spPr>
        <p:txBody>
          <a:bodyPr wrap="square" lIns="0" tIns="0" rIns="0" bIns="0" rtlCol="0" anchor="ctr"/>
          <a:lstStyle/>
          <a:p>
            <a:pPr indent="0" marL="0">
              <a:lnSpc>
                <a:spcPct val="120000"/>
              </a:lnSpc>
              <a:buNone/>
            </a:pPr>
            <a:r>
              <a:rPr lang="en-US" sz="1500" i="1" dirty="0">
                <a:solidFill>
                  <a:srgbClr val="1D1D1F"/>
                </a:solidFill>
                <a:latin typeface="Arial" pitchFamily="34" charset="0"/>
                <a:ea typeface="Arial" pitchFamily="34" charset="-122"/>
                <a:cs typeface="Arial" pitchFamily="34" charset="-120"/>
              </a:rPr>
              <a:t>“The buildout of AI factories is the largest infrastructure expansion in human history.”  </a:t>
            </a:r>
            <a:pPr indent="0" marL="0">
              <a:lnSpc>
                <a:spcPct val="120000"/>
              </a:lnSpc>
              <a:buNone/>
            </a:pPr>
            <a:r>
              <a:rPr lang="en-US" sz="1500" dirty="0">
                <a:solidFill>
                  <a:srgbClr val="6E6E73"/>
                </a:solidFill>
                <a:latin typeface="Arial" pitchFamily="34" charset="0"/>
                <a:ea typeface="Arial" pitchFamily="34" charset="-122"/>
                <a:cs typeface="Arial" pitchFamily="34" charset="-120"/>
              </a:rPr>
              <a:t>— Jensen Huang, NVIDIA, public remarks, 2026</a:t>
            </a:r>
            <a:endParaRPr lang="en-US" sz="1500" dirty="0"/>
          </a:p>
        </p:txBody>
      </p:sp>
      <p:sp>
        <p:nvSpPr>
          <p:cNvPr id="6" name="Text 4"/>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7" name="Text 5"/>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WHY THIS CUSTOMER MATTERS TO YOU</a:t>
            </a:r>
            <a:endParaRPr lang="en-US" sz="1300" dirty="0"/>
          </a:p>
        </p:txBody>
      </p:sp>
      <p:sp>
        <p:nvSpPr>
          <p:cNvPr id="3" name="Text 1"/>
          <p:cNvSpPr/>
          <p:nvPr/>
        </p:nvSpPr>
        <p:spPr>
          <a:xfrm>
            <a:off x="777240" y="1051560"/>
            <a:ext cx="10637215" cy="1188720"/>
          </a:xfrm>
          <a:prstGeom prst="rect">
            <a:avLst/>
          </a:prstGeom>
          <a:noFill/>
          <a:ln/>
        </p:spPr>
        <p:txBody>
          <a:bodyPr wrap="square" lIns="0" tIns="0" rIns="0" bIns="0" rtlCol="0" anchor="ctr"/>
          <a:lstStyle/>
          <a:p>
            <a:pPr indent="0" marL="0">
              <a:lnSpc>
                <a:spcPct val="105000"/>
              </a:lnSpc>
              <a:buNone/>
            </a:pPr>
            <a:r>
              <a:rPr lang="en-US" sz="3000" b="1" dirty="0">
                <a:solidFill>
                  <a:srgbClr val="1D1D1F"/>
                </a:solidFill>
                <a:latin typeface="Arial" pitchFamily="34" charset="0"/>
                <a:ea typeface="Arial" pitchFamily="34" charset="-122"/>
                <a:cs typeface="Arial" pitchFamily="34" charset="-120"/>
              </a:rPr>
              <a:t>NVIDIA powers the AI era on three fronts. One makes the most personal one trustworthy.</a:t>
            </a:r>
            <a:endParaRPr lang="en-US" sz="3000" dirty="0"/>
          </a:p>
        </p:txBody>
      </p:sp>
      <p:sp>
        <p:nvSpPr>
          <p:cNvPr id="4" name="Shape 2"/>
          <p:cNvSpPr/>
          <p:nvPr/>
        </p:nvSpPr>
        <p:spPr>
          <a:xfrm>
            <a:off x="777240" y="2926080"/>
            <a:ext cx="3362858" cy="1371600"/>
          </a:xfrm>
          <a:prstGeom prst="roundRect">
            <a:avLst>
              <a:gd name="adj" fmla="val 5333"/>
            </a:avLst>
          </a:prstGeom>
          <a:solidFill>
            <a:srgbClr val="F5F5F7"/>
          </a:solidFill>
          <a:ln/>
          <a:effectLst>
            <a:outerShdw sx="100000" sy="100000" kx="0" ky="0" algn="bl" rotWithShape="0" blurRad="101600" dist="25400" dir="5400000">
              <a:srgbClr val="000000">
                <a:alpha val="5000"/>
              </a:srgbClr>
            </a:outerShdw>
          </a:effectLst>
        </p:spPr>
      </p:sp>
      <p:sp>
        <p:nvSpPr>
          <p:cNvPr id="5" name="Text 3"/>
          <p:cNvSpPr/>
          <p:nvPr/>
        </p:nvSpPr>
        <p:spPr>
          <a:xfrm>
            <a:off x="914400" y="2926080"/>
            <a:ext cx="3088538" cy="1371600"/>
          </a:xfrm>
          <a:prstGeom prst="rect">
            <a:avLst/>
          </a:prstGeom>
          <a:noFill/>
          <a:ln/>
        </p:spPr>
        <p:txBody>
          <a:bodyPr wrap="square" lIns="0" tIns="0" rIns="0" bIns="0" rtlCol="0" anchor="ctr"/>
          <a:lstStyle/>
          <a:p>
            <a:pPr algn="ctr" indent="0" marL="0">
              <a:buNone/>
            </a:pPr>
            <a:r>
              <a:rPr lang="en-US" sz="1800" b="1" dirty="0">
                <a:solidFill>
                  <a:srgbClr val="1D1D1F"/>
                </a:solidFill>
                <a:latin typeface="Arial" pitchFamily="34" charset="0"/>
                <a:ea typeface="Arial" pitchFamily="34" charset="-122"/>
                <a:cs typeface="Arial" pitchFamily="34" charset="-120"/>
              </a:rPr>
              <a:t>AI in the data center</a:t>
            </a:r>
            <a:endParaRPr lang="en-US" sz="1800" dirty="0"/>
          </a:p>
        </p:txBody>
      </p:sp>
      <p:sp>
        <p:nvSpPr>
          <p:cNvPr id="6" name="Shape 4"/>
          <p:cNvSpPr/>
          <p:nvPr/>
        </p:nvSpPr>
        <p:spPr>
          <a:xfrm>
            <a:off x="4414418" y="2926080"/>
            <a:ext cx="3362858" cy="1371600"/>
          </a:xfrm>
          <a:prstGeom prst="roundRect">
            <a:avLst>
              <a:gd name="adj" fmla="val 5333"/>
            </a:avLst>
          </a:prstGeom>
          <a:solidFill>
            <a:srgbClr val="F5F5F7"/>
          </a:solidFill>
          <a:ln/>
          <a:effectLst>
            <a:outerShdw sx="100000" sy="100000" kx="0" ky="0" algn="bl" rotWithShape="0" blurRad="101600" dist="25400" dir="5400000">
              <a:srgbClr val="000000">
                <a:alpha val="5000"/>
              </a:srgbClr>
            </a:outerShdw>
          </a:effectLst>
        </p:spPr>
      </p:sp>
      <p:sp>
        <p:nvSpPr>
          <p:cNvPr id="7" name="Text 5"/>
          <p:cNvSpPr/>
          <p:nvPr/>
        </p:nvSpPr>
        <p:spPr>
          <a:xfrm>
            <a:off x="4551578" y="2926080"/>
            <a:ext cx="3088538" cy="1371600"/>
          </a:xfrm>
          <a:prstGeom prst="rect">
            <a:avLst/>
          </a:prstGeom>
          <a:noFill/>
          <a:ln/>
        </p:spPr>
        <p:txBody>
          <a:bodyPr wrap="square" lIns="0" tIns="0" rIns="0" bIns="0" rtlCol="0" anchor="ctr"/>
          <a:lstStyle/>
          <a:p>
            <a:pPr algn="ctr" indent="0" marL="0">
              <a:buNone/>
            </a:pPr>
            <a:r>
              <a:rPr lang="en-US" sz="1800" b="1" dirty="0">
                <a:solidFill>
                  <a:srgbClr val="1D1D1F"/>
                </a:solidFill>
                <a:latin typeface="Arial" pitchFamily="34" charset="0"/>
                <a:ea typeface="Arial" pitchFamily="34" charset="-122"/>
                <a:cs typeface="Arial" pitchFamily="34" charset="-120"/>
              </a:rPr>
              <a:t>AI at the edge</a:t>
            </a:r>
            <a:endParaRPr lang="en-US" sz="1800" dirty="0"/>
          </a:p>
        </p:txBody>
      </p:sp>
      <p:sp>
        <p:nvSpPr>
          <p:cNvPr id="8" name="Shape 6"/>
          <p:cNvSpPr/>
          <p:nvPr/>
        </p:nvSpPr>
        <p:spPr>
          <a:xfrm>
            <a:off x="8051597" y="2926080"/>
            <a:ext cx="3362858" cy="1371600"/>
          </a:xfrm>
          <a:prstGeom prst="roundRect">
            <a:avLst>
              <a:gd name="adj" fmla="val 5333"/>
            </a:avLst>
          </a:prstGeom>
          <a:solidFill>
            <a:srgbClr val="F5F5F7"/>
          </a:solidFill>
          <a:ln/>
          <a:effectLst>
            <a:outerShdw sx="100000" sy="100000" kx="0" ky="0" algn="bl" rotWithShape="0" blurRad="101600" dist="25400" dir="5400000">
              <a:srgbClr val="000000">
                <a:alpha val="5000"/>
              </a:srgbClr>
            </a:outerShdw>
          </a:effectLst>
        </p:spPr>
      </p:sp>
      <p:sp>
        <p:nvSpPr>
          <p:cNvPr id="9" name="Text 7"/>
          <p:cNvSpPr/>
          <p:nvPr/>
        </p:nvSpPr>
        <p:spPr>
          <a:xfrm>
            <a:off x="8188757" y="2926080"/>
            <a:ext cx="3088538" cy="1371600"/>
          </a:xfrm>
          <a:prstGeom prst="rect">
            <a:avLst/>
          </a:prstGeom>
          <a:noFill/>
          <a:ln/>
        </p:spPr>
        <p:txBody>
          <a:bodyPr wrap="square" lIns="0" tIns="0" rIns="0" bIns="0" rtlCol="0" anchor="ctr"/>
          <a:lstStyle/>
          <a:p>
            <a:pPr algn="ctr" indent="0" marL="0">
              <a:buNone/>
            </a:pPr>
            <a:r>
              <a:rPr lang="en-US" sz="1800" b="1" dirty="0">
                <a:solidFill>
                  <a:srgbClr val="1D1D1F"/>
                </a:solidFill>
                <a:latin typeface="Arial" pitchFamily="34" charset="0"/>
                <a:ea typeface="Arial" pitchFamily="34" charset="-122"/>
                <a:cs typeface="Arial" pitchFamily="34" charset="-120"/>
              </a:rPr>
              <a:t>AI on the device</a:t>
            </a:r>
            <a:endParaRPr lang="en-US" sz="1800" dirty="0"/>
          </a:p>
        </p:txBody>
      </p:sp>
      <p:sp>
        <p:nvSpPr>
          <p:cNvPr id="10" name="Text 8"/>
          <p:cNvSpPr/>
          <p:nvPr/>
        </p:nvSpPr>
        <p:spPr>
          <a:xfrm>
            <a:off x="777240" y="4937760"/>
            <a:ext cx="10637215" cy="914400"/>
          </a:xfrm>
          <a:prstGeom prst="rect">
            <a:avLst/>
          </a:prstGeom>
          <a:noFill/>
          <a:ln/>
        </p:spPr>
        <p:txBody>
          <a:bodyPr wrap="square" lIns="0" tIns="0" rIns="0" bIns="0" rtlCol="0" anchor="ctr"/>
          <a:lstStyle/>
          <a:p>
            <a:pPr indent="0" marL="0">
              <a:lnSpc>
                <a:spcPct val="120000"/>
              </a:lnSpc>
              <a:buNone/>
            </a:pPr>
            <a:r>
              <a:rPr lang="en-US" sz="1700" i="1" dirty="0">
                <a:solidFill>
                  <a:srgbClr val="6E6E73"/>
                </a:solidFill>
                <a:latin typeface="Arial" pitchFamily="34" charset="0"/>
                <a:ea typeface="Arial" pitchFamily="34" charset="-122"/>
                <a:cs typeface="Arial" pitchFamily="34" charset="-120"/>
              </a:rPr>
              <a:t>The most personal AI runs closest to the person, on NVIDIA silicon. One is the consent layer that lets them bring their own data to it.</a:t>
            </a:r>
            <a:endParaRPr lang="en-US" sz="1700" dirty="0"/>
          </a:p>
        </p:txBody>
      </p:sp>
      <p:sp>
        <p:nvSpPr>
          <p:cNvPr id="11" name="Text 9"/>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2" name="Text 10"/>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WHAT YOUR CUSTOMER CANNOT DO TODAY</a:t>
            </a:r>
            <a:endParaRPr lang="en-US" sz="1300" dirty="0"/>
          </a:p>
        </p:txBody>
      </p:sp>
      <p:sp>
        <p:nvSpPr>
          <p:cNvPr id="3" name="Text 1"/>
          <p:cNvSpPr/>
          <p:nvPr/>
        </p:nvSpPr>
        <p:spPr>
          <a:xfrm>
            <a:off x="777240" y="1051560"/>
            <a:ext cx="10637215" cy="822960"/>
          </a:xfrm>
          <a:prstGeom prst="rect">
            <a:avLst/>
          </a:prstGeom>
          <a:noFill/>
          <a:ln/>
        </p:spPr>
        <p:txBody>
          <a:bodyPr wrap="square" lIns="0" tIns="0" rIns="0" bIns="0" rtlCol="0" anchor="ctr"/>
          <a:lstStyle/>
          <a:p>
            <a:pPr indent="0" marL="0">
              <a:buNone/>
            </a:pPr>
            <a:r>
              <a:rPr lang="en-US" sz="3000" b="1" dirty="0">
                <a:solidFill>
                  <a:srgbClr val="1D1D1F"/>
                </a:solidFill>
                <a:latin typeface="Arial" pitchFamily="34" charset="0"/>
                <a:ea typeface="Arial" pitchFamily="34" charset="-122"/>
                <a:cs typeface="Arial" pitchFamily="34" charset="-120"/>
              </a:rPr>
              <a:t>What your customer cannot do today.</a:t>
            </a:r>
            <a:endParaRPr lang="en-US" sz="3000" dirty="0"/>
          </a:p>
        </p:txBody>
      </p:sp>
      <p:sp>
        <p:nvSpPr>
          <p:cNvPr id="4" name="Shape 2"/>
          <p:cNvSpPr/>
          <p:nvPr/>
        </p:nvSpPr>
        <p:spPr>
          <a:xfrm>
            <a:off x="822960" y="2304288"/>
            <a:ext cx="109728" cy="109728"/>
          </a:xfrm>
          <a:prstGeom prst="ellipse">
            <a:avLst/>
          </a:prstGeom>
          <a:solidFill>
            <a:srgbClr val="1D1D1F"/>
          </a:solidFill>
          <a:ln/>
        </p:spPr>
      </p:sp>
      <p:sp>
        <p:nvSpPr>
          <p:cNvPr id="5" name="Text 3"/>
          <p:cNvSpPr/>
          <p:nvPr/>
        </p:nvSpPr>
        <p:spPr>
          <a:xfrm>
            <a:off x="1143000" y="2194560"/>
            <a:ext cx="10271455" cy="548640"/>
          </a:xfrm>
          <a:prstGeom prst="rect">
            <a:avLst/>
          </a:prstGeom>
          <a:noFill/>
          <a:ln/>
        </p:spPr>
        <p:txBody>
          <a:bodyPr wrap="square" lIns="0" tIns="0" rIns="0" bIns="0" rtlCol="0" anchor="t"/>
          <a:lstStyle/>
          <a:p>
            <a:pPr indent="0" marL="0">
              <a:buNone/>
            </a:pPr>
            <a:r>
              <a:rPr lang="en-US" sz="1700" dirty="0">
                <a:solidFill>
                  <a:srgbClr val="1D1D1F"/>
                </a:solidFill>
                <a:latin typeface="Arial" pitchFamily="34" charset="0"/>
                <a:ea typeface="Arial" pitchFamily="34" charset="-122"/>
                <a:cs typeface="Arial" pitchFamily="34" charset="-120"/>
              </a:rPr>
              <a:t>Their data is scattered, so their AI never truly knows them.</a:t>
            </a:r>
            <a:endParaRPr lang="en-US" sz="1700" dirty="0"/>
          </a:p>
        </p:txBody>
      </p:sp>
      <p:sp>
        <p:nvSpPr>
          <p:cNvPr id="6" name="Shape 4"/>
          <p:cNvSpPr/>
          <p:nvPr/>
        </p:nvSpPr>
        <p:spPr>
          <a:xfrm>
            <a:off x="822960" y="2962656"/>
            <a:ext cx="109728" cy="109728"/>
          </a:xfrm>
          <a:prstGeom prst="ellipse">
            <a:avLst/>
          </a:prstGeom>
          <a:solidFill>
            <a:srgbClr val="1D1D1F"/>
          </a:solidFill>
          <a:ln/>
        </p:spPr>
      </p:sp>
      <p:sp>
        <p:nvSpPr>
          <p:cNvPr id="7" name="Text 5"/>
          <p:cNvSpPr/>
          <p:nvPr/>
        </p:nvSpPr>
        <p:spPr>
          <a:xfrm>
            <a:off x="1143000" y="2852928"/>
            <a:ext cx="10271455" cy="548640"/>
          </a:xfrm>
          <a:prstGeom prst="rect">
            <a:avLst/>
          </a:prstGeom>
          <a:noFill/>
          <a:ln/>
        </p:spPr>
        <p:txBody>
          <a:bodyPr wrap="square" lIns="0" tIns="0" rIns="0" bIns="0" rtlCol="0" anchor="t"/>
          <a:lstStyle/>
          <a:p>
            <a:pPr indent="0" marL="0">
              <a:buNone/>
            </a:pPr>
            <a:r>
              <a:rPr lang="en-US" sz="1700" dirty="0">
                <a:solidFill>
                  <a:srgbClr val="1D1D1F"/>
                </a:solidFill>
                <a:latin typeface="Arial" pitchFamily="34" charset="0"/>
                <a:ea typeface="Arial" pitchFamily="34" charset="-122"/>
                <a:cs typeface="Arial" pitchFamily="34" charset="-120"/>
              </a:rPr>
              <a:t>They cannot feed personal context to AI without giving it away.</a:t>
            </a:r>
            <a:endParaRPr lang="en-US" sz="1700" dirty="0"/>
          </a:p>
        </p:txBody>
      </p:sp>
      <p:sp>
        <p:nvSpPr>
          <p:cNvPr id="8" name="Shape 6"/>
          <p:cNvSpPr/>
          <p:nvPr/>
        </p:nvSpPr>
        <p:spPr>
          <a:xfrm>
            <a:off x="822960" y="3621024"/>
            <a:ext cx="109728" cy="109728"/>
          </a:xfrm>
          <a:prstGeom prst="ellipse">
            <a:avLst/>
          </a:prstGeom>
          <a:solidFill>
            <a:srgbClr val="1D1D1F"/>
          </a:solidFill>
          <a:ln/>
        </p:spPr>
      </p:sp>
      <p:sp>
        <p:nvSpPr>
          <p:cNvPr id="9" name="Text 7"/>
          <p:cNvSpPr/>
          <p:nvPr/>
        </p:nvSpPr>
        <p:spPr>
          <a:xfrm>
            <a:off x="1143000" y="3511296"/>
            <a:ext cx="10271455" cy="548640"/>
          </a:xfrm>
          <a:prstGeom prst="rect">
            <a:avLst/>
          </a:prstGeom>
          <a:noFill/>
          <a:ln/>
        </p:spPr>
        <p:txBody>
          <a:bodyPr wrap="square" lIns="0" tIns="0" rIns="0" bIns="0" rtlCol="0" anchor="t"/>
          <a:lstStyle/>
          <a:p>
            <a:pPr indent="0" marL="0">
              <a:buNone/>
            </a:pPr>
            <a:r>
              <a:rPr lang="en-US" sz="1700" dirty="0">
                <a:solidFill>
                  <a:srgbClr val="1D1D1F"/>
                </a:solidFill>
                <a:latin typeface="Arial" pitchFamily="34" charset="0"/>
                <a:ea typeface="Arial" pitchFamily="34" charset="-122"/>
                <a:cs typeface="Arial" pitchFamily="34" charset="-120"/>
              </a:rPr>
              <a:t>Consent is buried in settings, not owned by the person.</a:t>
            </a:r>
            <a:endParaRPr lang="en-US" sz="1700" dirty="0"/>
          </a:p>
        </p:txBody>
      </p:sp>
      <p:sp>
        <p:nvSpPr>
          <p:cNvPr id="10" name="Shape 8"/>
          <p:cNvSpPr/>
          <p:nvPr/>
        </p:nvSpPr>
        <p:spPr>
          <a:xfrm>
            <a:off x="822960" y="4279392"/>
            <a:ext cx="109728" cy="109728"/>
          </a:xfrm>
          <a:prstGeom prst="ellipse">
            <a:avLst/>
          </a:prstGeom>
          <a:solidFill>
            <a:srgbClr val="1D1D1F"/>
          </a:solidFill>
          <a:ln/>
        </p:spPr>
      </p:sp>
      <p:sp>
        <p:nvSpPr>
          <p:cNvPr id="11" name="Text 9"/>
          <p:cNvSpPr/>
          <p:nvPr/>
        </p:nvSpPr>
        <p:spPr>
          <a:xfrm>
            <a:off x="1143000" y="4169664"/>
            <a:ext cx="10271455" cy="548640"/>
          </a:xfrm>
          <a:prstGeom prst="rect">
            <a:avLst/>
          </a:prstGeom>
          <a:noFill/>
          <a:ln/>
        </p:spPr>
        <p:txBody>
          <a:bodyPr wrap="square" lIns="0" tIns="0" rIns="0" bIns="0" rtlCol="0" anchor="t"/>
          <a:lstStyle/>
          <a:p>
            <a:pPr indent="0" marL="0">
              <a:buNone/>
            </a:pPr>
            <a:r>
              <a:rPr lang="en-US" sz="1700" dirty="0">
                <a:solidFill>
                  <a:srgbClr val="1D1D1F"/>
                </a:solidFill>
                <a:latin typeface="Arial" pitchFamily="34" charset="0"/>
                <a:ea typeface="Arial" pitchFamily="34" charset="-122"/>
                <a:cs typeface="Arial" pitchFamily="34" charset="-120"/>
              </a:rPr>
              <a:t>No agent yet pairs NVIDIA's compute with the person's consent.</a:t>
            </a:r>
            <a:endParaRPr lang="en-US" sz="1700" dirty="0"/>
          </a:p>
        </p:txBody>
      </p:sp>
      <p:sp>
        <p:nvSpPr>
          <p:cNvPr id="12" name="Text 10"/>
          <p:cNvSpPr/>
          <p:nvPr/>
        </p:nvSpPr>
        <p:spPr>
          <a:xfrm>
            <a:off x="777240" y="5102352"/>
            <a:ext cx="10637215" cy="731520"/>
          </a:xfrm>
          <a:prstGeom prst="rect">
            <a:avLst/>
          </a:prstGeom>
          <a:noFill/>
          <a:ln/>
        </p:spPr>
        <p:txBody>
          <a:bodyPr wrap="square" lIns="0" tIns="0" rIns="0" bIns="0" rtlCol="0" anchor="ctr"/>
          <a:lstStyle/>
          <a:p>
            <a:pPr indent="0" marL="0">
              <a:buNone/>
            </a:pPr>
            <a:r>
              <a:rPr lang="en-US" sz="1800" b="1" i="1" dirty="0">
                <a:solidFill>
                  <a:srgbClr val="6E6E73"/>
                </a:solidFill>
                <a:latin typeface="Arial" pitchFamily="34" charset="0"/>
                <a:ea typeface="Arial" pitchFamily="34" charset="-122"/>
                <a:cs typeface="Arial" pitchFamily="34" charset="-120"/>
              </a:rPr>
              <a:t>NVIDIA gave the world the compute. The person still cannot safely give their AI themselves.</a:t>
            </a:r>
            <a:endParaRPr lang="en-US" sz="1800" dirty="0"/>
          </a:p>
        </p:txBody>
      </p:sp>
      <p:sp>
        <p:nvSpPr>
          <p:cNvPr id="13" name="Text 11"/>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4" name="Text 12"/>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D1D1F"/>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86868B"/>
                </a:solidFill>
                <a:latin typeface="Arial" pitchFamily="34" charset="0"/>
                <a:ea typeface="Arial" pitchFamily="34" charset="-122"/>
                <a:cs typeface="Arial" pitchFamily="34" charset="-120"/>
              </a:rPr>
              <a:t>THE FUTURE STATE</a:t>
            </a:r>
            <a:endParaRPr lang="en-US" sz="1300" dirty="0"/>
          </a:p>
        </p:txBody>
      </p:sp>
      <p:sp>
        <p:nvSpPr>
          <p:cNvPr id="3" name="Text 1"/>
          <p:cNvSpPr/>
          <p:nvPr/>
        </p:nvSpPr>
        <p:spPr>
          <a:xfrm>
            <a:off x="777240" y="1554480"/>
            <a:ext cx="10637215" cy="640080"/>
          </a:xfrm>
          <a:prstGeom prst="rect">
            <a:avLst/>
          </a:prstGeom>
          <a:noFill/>
          <a:ln/>
        </p:spPr>
        <p:txBody>
          <a:bodyPr wrap="square" lIns="0" tIns="0" rIns="0" bIns="0" rtlCol="0" anchor="ctr"/>
          <a:lstStyle/>
          <a:p>
            <a:pPr indent="0" marL="0">
              <a:buNone/>
            </a:pPr>
            <a:r>
              <a:rPr lang="en-US" sz="2700" b="1" dirty="0">
                <a:solidFill>
                  <a:srgbClr val="FFFFFF"/>
                </a:solidFill>
                <a:latin typeface="Arial" pitchFamily="34" charset="0"/>
                <a:ea typeface="Arial" pitchFamily="34" charset="-122"/>
                <a:cs typeface="Arial" pitchFamily="34" charset="-120"/>
              </a:rPr>
              <a:t>Maya runs personal AI on NVIDIA.</a:t>
            </a:r>
            <a:endParaRPr lang="en-US" sz="2700" dirty="0"/>
          </a:p>
        </p:txBody>
      </p:sp>
      <p:sp>
        <p:nvSpPr>
          <p:cNvPr id="4" name="Text 2"/>
          <p:cNvSpPr/>
          <p:nvPr/>
        </p:nvSpPr>
        <p:spPr>
          <a:xfrm>
            <a:off x="777240" y="2194560"/>
            <a:ext cx="10637215" cy="640080"/>
          </a:xfrm>
          <a:prstGeom prst="rect">
            <a:avLst/>
          </a:prstGeom>
          <a:noFill/>
          <a:ln/>
        </p:spPr>
        <p:txBody>
          <a:bodyPr wrap="square" lIns="0" tIns="0" rIns="0" bIns="0" rtlCol="0" anchor="ctr"/>
          <a:lstStyle/>
          <a:p>
            <a:pPr indent="0" marL="0">
              <a:buNone/>
            </a:pPr>
            <a:r>
              <a:rPr lang="en-US" sz="2700" dirty="0">
                <a:solidFill>
                  <a:srgbClr val="FFFFFF"/>
                </a:solidFill>
                <a:latin typeface="Arial" pitchFamily="34" charset="0"/>
                <a:ea typeface="Arial" pitchFamily="34" charset="-122"/>
                <a:cs typeface="Arial" pitchFamily="34" charset="-120"/>
              </a:rPr>
              <a:t>Her data lives in one place she owns: One.</a:t>
            </a:r>
            <a:endParaRPr lang="en-US" sz="2700" dirty="0"/>
          </a:p>
        </p:txBody>
      </p:sp>
      <p:sp>
        <p:nvSpPr>
          <p:cNvPr id="5" name="Text 3"/>
          <p:cNvSpPr/>
          <p:nvPr/>
        </p:nvSpPr>
        <p:spPr>
          <a:xfrm>
            <a:off x="777240" y="2834640"/>
            <a:ext cx="10637215" cy="640080"/>
          </a:xfrm>
          <a:prstGeom prst="rect">
            <a:avLst/>
          </a:prstGeom>
          <a:noFill/>
          <a:ln/>
        </p:spPr>
        <p:txBody>
          <a:bodyPr wrap="square" lIns="0" tIns="0" rIns="0" bIns="0" rtlCol="0" anchor="ctr"/>
          <a:lstStyle/>
          <a:p>
            <a:pPr indent="0" marL="0">
              <a:buNone/>
            </a:pPr>
            <a:r>
              <a:rPr lang="en-US" sz="2700" dirty="0">
                <a:solidFill>
                  <a:srgbClr val="FFFFFF"/>
                </a:solidFill>
                <a:latin typeface="Arial" pitchFamily="34" charset="0"/>
                <a:ea typeface="Arial" pitchFamily="34" charset="-122"/>
                <a:cs typeface="Arial" pitchFamily="34" charset="-120"/>
              </a:rPr>
              <a:t>She grants her AI exactly what it needs.</a:t>
            </a:r>
            <a:endParaRPr lang="en-US" sz="2700" dirty="0"/>
          </a:p>
        </p:txBody>
      </p:sp>
      <p:sp>
        <p:nvSpPr>
          <p:cNvPr id="6" name="Text 4"/>
          <p:cNvSpPr/>
          <p:nvPr/>
        </p:nvSpPr>
        <p:spPr>
          <a:xfrm>
            <a:off x="777240" y="3474720"/>
            <a:ext cx="10637215" cy="640080"/>
          </a:xfrm>
          <a:prstGeom prst="rect">
            <a:avLst/>
          </a:prstGeom>
          <a:noFill/>
          <a:ln/>
        </p:spPr>
        <p:txBody>
          <a:bodyPr wrap="square" lIns="0" tIns="0" rIns="0" bIns="0" rtlCol="0" anchor="ctr"/>
          <a:lstStyle/>
          <a:p>
            <a:pPr indent="0" marL="0">
              <a:buNone/>
            </a:pPr>
            <a:r>
              <a:rPr lang="en-US" sz="2700" dirty="0">
                <a:solidFill>
                  <a:srgbClr val="FFFFFF"/>
                </a:solidFill>
                <a:latin typeface="Arial" pitchFamily="34" charset="0"/>
                <a:ea typeface="Arial" pitchFamily="34" charset="-122"/>
                <a:cs typeface="Arial" pitchFamily="34" charset="-120"/>
              </a:rPr>
              <a:t>NVIDIA's compute, fed by her consent.</a:t>
            </a:r>
            <a:endParaRPr lang="en-US" sz="2700" dirty="0"/>
          </a:p>
        </p:txBody>
      </p:sp>
      <p:sp>
        <p:nvSpPr>
          <p:cNvPr id="7" name="Text 5"/>
          <p:cNvSpPr/>
          <p:nvPr/>
        </p:nvSpPr>
        <p:spPr>
          <a:xfrm>
            <a:off x="777240" y="4114800"/>
            <a:ext cx="10637215" cy="640080"/>
          </a:xfrm>
          <a:prstGeom prst="rect">
            <a:avLst/>
          </a:prstGeom>
          <a:noFill/>
          <a:ln/>
        </p:spPr>
        <p:txBody>
          <a:bodyPr wrap="square" lIns="0" tIns="0" rIns="0" bIns="0" rtlCol="0" anchor="ctr"/>
          <a:lstStyle/>
          <a:p>
            <a:pPr indent="0" marL="0">
              <a:buNone/>
            </a:pPr>
            <a:r>
              <a:rPr lang="en-US" sz="2700" dirty="0">
                <a:solidFill>
                  <a:srgbClr val="FFFFFF"/>
                </a:solidFill>
                <a:latin typeface="Arial" pitchFamily="34" charset="0"/>
                <a:ea typeface="Arial" pitchFamily="34" charset="-122"/>
                <a:cs typeface="Arial" pitchFamily="34" charset="-120"/>
              </a:rPr>
              <a:t>A receipt on every access. Always hers.</a:t>
            </a:r>
            <a:endParaRPr lang="en-US" sz="2700" dirty="0"/>
          </a:p>
        </p:txBody>
      </p:sp>
      <p:sp>
        <p:nvSpPr>
          <p:cNvPr id="8" name="Text 6"/>
          <p:cNvSpPr/>
          <p:nvPr/>
        </p:nvSpPr>
        <p:spPr>
          <a:xfrm>
            <a:off x="777240" y="5212080"/>
            <a:ext cx="10637215" cy="914400"/>
          </a:xfrm>
          <a:prstGeom prst="rect">
            <a:avLst/>
          </a:prstGeom>
          <a:noFill/>
          <a:ln/>
        </p:spPr>
        <p:txBody>
          <a:bodyPr wrap="square" lIns="0" tIns="0" rIns="0" bIns="0" rtlCol="0" anchor="ctr"/>
          <a:lstStyle/>
          <a:p>
            <a:pPr indent="0" marL="0">
              <a:lnSpc>
                <a:spcPct val="120000"/>
              </a:lnSpc>
              <a:buNone/>
            </a:pPr>
            <a:r>
              <a:rPr lang="en-US" sz="1600" i="1" dirty="0">
                <a:solidFill>
                  <a:srgbClr val="86868B"/>
                </a:solidFill>
                <a:latin typeface="Arial" pitchFamily="34" charset="0"/>
                <a:ea typeface="Arial" pitchFamily="34" charset="-122"/>
                <a:cs typeface="Arial" pitchFamily="34" charset="-120"/>
              </a:rPr>
              <a:t>NVIDIA built the engine. One gives it the person's trust. Maya stays in control.</a:t>
            </a:r>
            <a:endParaRPr lang="en-US" sz="1600" dirty="0"/>
          </a:p>
        </p:txBody>
      </p:sp>
      <p:sp>
        <p:nvSpPr>
          <p:cNvPr id="9" name="Text 7"/>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FFFFFF"/>
                </a:solidFill>
                <a:latin typeface="Arial" pitchFamily="34" charset="0"/>
                <a:ea typeface="Arial" pitchFamily="34" charset="-122"/>
                <a:cs typeface="Arial" pitchFamily="34" charset="-120"/>
              </a:rPr>
              <a:t>🤫 One</a:t>
            </a:r>
            <a:pPr indent="0" marL="0">
              <a:buNone/>
            </a:pPr>
            <a:r>
              <a:rPr lang="en-US" sz="1000" dirty="0">
                <a:solidFill>
                  <a:srgbClr val="86868B"/>
                </a:solidFill>
                <a:latin typeface="Arial" pitchFamily="34" charset="0"/>
                <a:ea typeface="Arial" pitchFamily="34" charset="-122"/>
                <a:cs typeface="Arial" pitchFamily="34" charset="-120"/>
              </a:rPr>
              <a:t>   ·   NVIDIA</a:t>
            </a:r>
            <a:endParaRPr lang="en-US" sz="1000" dirty="0"/>
          </a:p>
        </p:txBody>
      </p:sp>
      <p:sp>
        <p:nvSpPr>
          <p:cNvPr id="10" name="Text 8"/>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86868B"/>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WHY THIS ALIGNS WITH YOUR MISSION</a:t>
            </a:r>
            <a:endParaRPr lang="en-US" sz="1300" dirty="0"/>
          </a:p>
        </p:txBody>
      </p:sp>
      <p:sp>
        <p:nvSpPr>
          <p:cNvPr id="3" name="Text 1"/>
          <p:cNvSpPr/>
          <p:nvPr/>
        </p:nvSpPr>
        <p:spPr>
          <a:xfrm>
            <a:off x="777240" y="1371600"/>
            <a:ext cx="10637215" cy="2011680"/>
          </a:xfrm>
          <a:prstGeom prst="rect">
            <a:avLst/>
          </a:prstGeom>
          <a:noFill/>
          <a:ln/>
        </p:spPr>
        <p:txBody>
          <a:bodyPr wrap="square" lIns="0" tIns="0" rIns="0" bIns="0" rtlCol="0" anchor="ctr"/>
          <a:lstStyle/>
          <a:p>
            <a:pPr indent="0" marL="0">
              <a:lnSpc>
                <a:spcPct val="110000"/>
              </a:lnSpc>
              <a:buNone/>
            </a:pPr>
            <a:r>
              <a:rPr lang="en-US" sz="3200" b="1" dirty="0">
                <a:solidFill>
                  <a:srgbClr val="1D1D1F"/>
                </a:solidFill>
                <a:latin typeface="Arial" pitchFamily="34" charset="0"/>
                <a:ea typeface="Arial" pitchFamily="34" charset="-122"/>
                <a:cs typeface="Arial" pitchFamily="34" charset="-120"/>
              </a:rPr>
              <a:t>“The buildout of AI is the largest infrastructure expansion in history.”</a:t>
            </a:r>
            <a:endParaRPr lang="en-US" sz="3200" dirty="0"/>
          </a:p>
        </p:txBody>
      </p:sp>
      <p:sp>
        <p:nvSpPr>
          <p:cNvPr id="4" name="Text 2"/>
          <p:cNvSpPr/>
          <p:nvPr/>
        </p:nvSpPr>
        <p:spPr>
          <a:xfrm>
            <a:off x="777240" y="3931920"/>
            <a:ext cx="9265615" cy="1645920"/>
          </a:xfrm>
          <a:prstGeom prst="rect">
            <a:avLst/>
          </a:prstGeom>
          <a:noFill/>
          <a:ln/>
        </p:spPr>
        <p:txBody>
          <a:bodyPr wrap="square" lIns="0" tIns="0" rIns="0" bIns="0" rtlCol="0" anchor="ctr"/>
          <a:lstStyle/>
          <a:p>
            <a:pPr indent="0" marL="0">
              <a:lnSpc>
                <a:spcPct val="125000"/>
              </a:lnSpc>
              <a:buNone/>
            </a:pPr>
            <a:r>
              <a:rPr lang="en-US" sz="1800" dirty="0">
                <a:solidFill>
                  <a:srgbClr val="6E6E73"/>
                </a:solidFill>
                <a:latin typeface="Arial" pitchFamily="34" charset="0"/>
                <a:ea typeface="Arial" pitchFamily="34" charset="-122"/>
                <a:cs typeface="Arial" pitchFamily="34" charset="-120"/>
              </a:rPr>
              <a:t>NVIDIA accelerated computing powers AI from the data center to the device. One is the human-side consent layer on top: the person owns their data and Card, and grants their NVIDIA-powered AI exactly what each moment needs, with a receipt.</a:t>
            </a:r>
            <a:endParaRPr lang="en-US" sz="1800" dirty="0"/>
          </a:p>
        </p:txBody>
      </p:sp>
      <p:sp>
        <p:nvSpPr>
          <p:cNvPr id="5" name="Text 3"/>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6" name="Text 4"/>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WHY THIS HELPS YOUR CUSTOMERS</a:t>
            </a:r>
            <a:endParaRPr lang="en-US" sz="1300" dirty="0"/>
          </a:p>
        </p:txBody>
      </p:sp>
      <p:sp>
        <p:nvSpPr>
          <p:cNvPr id="3" name="Text 1"/>
          <p:cNvSpPr/>
          <p:nvPr/>
        </p:nvSpPr>
        <p:spPr>
          <a:xfrm>
            <a:off x="777240" y="1051560"/>
            <a:ext cx="10637215" cy="822960"/>
          </a:xfrm>
          <a:prstGeom prst="rect">
            <a:avLst/>
          </a:prstGeom>
          <a:noFill/>
          <a:ln/>
        </p:spPr>
        <p:txBody>
          <a:bodyPr wrap="square" lIns="0" tIns="0" rIns="0" bIns="0" rtlCol="0" anchor="ctr"/>
          <a:lstStyle/>
          <a:p>
            <a:pPr indent="0" marL="0">
              <a:buNone/>
            </a:pPr>
            <a:r>
              <a:rPr lang="en-US" sz="3000" b="1" dirty="0">
                <a:solidFill>
                  <a:srgbClr val="1D1D1F"/>
                </a:solidFill>
                <a:latin typeface="Arial" pitchFamily="34" charset="0"/>
                <a:ea typeface="Arial" pitchFamily="34" charset="-122"/>
                <a:cs typeface="Arial" pitchFamily="34" charset="-120"/>
              </a:rPr>
              <a:t>Trust, agency, and ownership, for the person.</a:t>
            </a:r>
            <a:endParaRPr lang="en-US" sz="3000" dirty="0"/>
          </a:p>
        </p:txBody>
      </p:sp>
      <p:sp>
        <p:nvSpPr>
          <p:cNvPr id="4" name="Shape 2"/>
          <p:cNvSpPr/>
          <p:nvPr/>
        </p:nvSpPr>
        <p:spPr>
          <a:xfrm>
            <a:off x="777240" y="2743200"/>
            <a:ext cx="3362858" cy="2331720"/>
          </a:xfrm>
          <a:prstGeom prst="roundRect">
            <a:avLst>
              <a:gd name="adj" fmla="val 3137"/>
            </a:avLst>
          </a:prstGeom>
          <a:solidFill>
            <a:srgbClr val="F5F5F7"/>
          </a:solidFill>
          <a:ln/>
          <a:effectLst>
            <a:outerShdw sx="100000" sy="100000" kx="0" ky="0" algn="bl" rotWithShape="0" blurRad="101600" dist="25400" dir="5400000">
              <a:srgbClr val="000000">
                <a:alpha val="5000"/>
              </a:srgbClr>
            </a:outerShdw>
          </a:effectLst>
        </p:spPr>
      </p:sp>
      <p:sp>
        <p:nvSpPr>
          <p:cNvPr id="5" name="Text 3"/>
          <p:cNvSpPr/>
          <p:nvPr/>
        </p:nvSpPr>
        <p:spPr>
          <a:xfrm>
            <a:off x="1069848" y="299923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Ownership</a:t>
            </a:r>
            <a:endParaRPr lang="en-US" sz="1800" dirty="0"/>
          </a:p>
        </p:txBody>
      </p:sp>
      <p:sp>
        <p:nvSpPr>
          <p:cNvPr id="6" name="Text 4"/>
          <p:cNvSpPr/>
          <p:nvPr/>
        </p:nvSpPr>
        <p:spPr>
          <a:xfrm>
            <a:off x="1069848" y="3657600"/>
            <a:ext cx="2777642" cy="123444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An agent and Card the customer owns.</a:t>
            </a:r>
            <a:endParaRPr lang="en-US" sz="1350" dirty="0"/>
          </a:p>
        </p:txBody>
      </p:sp>
      <p:sp>
        <p:nvSpPr>
          <p:cNvPr id="7" name="Shape 5"/>
          <p:cNvSpPr/>
          <p:nvPr/>
        </p:nvSpPr>
        <p:spPr>
          <a:xfrm>
            <a:off x="4414418" y="2743200"/>
            <a:ext cx="3362858" cy="2331720"/>
          </a:xfrm>
          <a:prstGeom prst="roundRect">
            <a:avLst>
              <a:gd name="adj" fmla="val 3137"/>
            </a:avLst>
          </a:prstGeom>
          <a:solidFill>
            <a:srgbClr val="F5F5F7"/>
          </a:solidFill>
          <a:ln/>
          <a:effectLst>
            <a:outerShdw sx="100000" sy="100000" kx="0" ky="0" algn="bl" rotWithShape="0" blurRad="101600" dist="25400" dir="5400000">
              <a:srgbClr val="000000">
                <a:alpha val="5000"/>
              </a:srgbClr>
            </a:outerShdw>
          </a:effectLst>
        </p:spPr>
      </p:sp>
      <p:sp>
        <p:nvSpPr>
          <p:cNvPr id="8" name="Text 6"/>
          <p:cNvSpPr/>
          <p:nvPr/>
        </p:nvSpPr>
        <p:spPr>
          <a:xfrm>
            <a:off x="4707026" y="299923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Agency</a:t>
            </a:r>
            <a:endParaRPr lang="en-US" sz="1800" dirty="0"/>
          </a:p>
        </p:txBody>
      </p:sp>
      <p:sp>
        <p:nvSpPr>
          <p:cNvPr id="9" name="Text 7"/>
          <p:cNvSpPr/>
          <p:nvPr/>
        </p:nvSpPr>
        <p:spPr>
          <a:xfrm>
            <a:off x="4707026" y="3657600"/>
            <a:ext cx="2777642" cy="123444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Grant, see, and revoke access, in one place.</a:t>
            </a:r>
            <a:endParaRPr lang="en-US" sz="1350" dirty="0"/>
          </a:p>
        </p:txBody>
      </p:sp>
      <p:sp>
        <p:nvSpPr>
          <p:cNvPr id="10" name="Shape 8"/>
          <p:cNvSpPr/>
          <p:nvPr/>
        </p:nvSpPr>
        <p:spPr>
          <a:xfrm>
            <a:off x="8051597" y="2743200"/>
            <a:ext cx="3362858" cy="2331720"/>
          </a:xfrm>
          <a:prstGeom prst="roundRect">
            <a:avLst>
              <a:gd name="adj" fmla="val 3137"/>
            </a:avLst>
          </a:prstGeom>
          <a:solidFill>
            <a:srgbClr val="F5F5F7"/>
          </a:solidFill>
          <a:ln/>
          <a:effectLst>
            <a:outerShdw sx="100000" sy="100000" kx="0" ky="0" algn="bl" rotWithShape="0" blurRad="101600" dist="25400" dir="5400000">
              <a:srgbClr val="000000">
                <a:alpha val="5000"/>
              </a:srgbClr>
            </a:outerShdw>
          </a:effectLst>
        </p:spPr>
      </p:sp>
      <p:sp>
        <p:nvSpPr>
          <p:cNvPr id="11" name="Text 9"/>
          <p:cNvSpPr/>
          <p:nvPr/>
        </p:nvSpPr>
        <p:spPr>
          <a:xfrm>
            <a:off x="8344205" y="299923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Trust</a:t>
            </a:r>
            <a:endParaRPr lang="en-US" sz="1800" dirty="0"/>
          </a:p>
        </p:txBody>
      </p:sp>
      <p:sp>
        <p:nvSpPr>
          <p:cNvPr id="12" name="Text 10"/>
          <p:cNvSpPr/>
          <p:nvPr/>
        </p:nvSpPr>
        <p:spPr>
          <a:xfrm>
            <a:off x="8344205" y="3657600"/>
            <a:ext cx="2777642" cy="123444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A receipt on every access, consent by default.</a:t>
            </a:r>
            <a:endParaRPr lang="en-US" sz="1350" dirty="0"/>
          </a:p>
        </p:txBody>
      </p:sp>
      <p:sp>
        <p:nvSpPr>
          <p:cNvPr id="13" name="Text 11"/>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4" name="Text 12"/>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WHY THIS HELPS YOUR BUSINESS</a:t>
            </a:r>
            <a:endParaRPr lang="en-US" sz="1300" dirty="0"/>
          </a:p>
        </p:txBody>
      </p:sp>
      <p:sp>
        <p:nvSpPr>
          <p:cNvPr id="3" name="Text 1"/>
          <p:cNvSpPr/>
          <p:nvPr/>
        </p:nvSpPr>
        <p:spPr>
          <a:xfrm>
            <a:off x="777240" y="1051560"/>
            <a:ext cx="10637215" cy="822960"/>
          </a:xfrm>
          <a:prstGeom prst="rect">
            <a:avLst/>
          </a:prstGeom>
          <a:noFill/>
          <a:ln/>
        </p:spPr>
        <p:txBody>
          <a:bodyPr wrap="square" lIns="0" tIns="0" rIns="0" bIns="0" rtlCol="0" anchor="ctr"/>
          <a:lstStyle/>
          <a:p>
            <a:pPr indent="0" marL="0">
              <a:buNone/>
            </a:pPr>
            <a:r>
              <a:rPr lang="en-US" sz="3000" b="1" dirty="0">
                <a:solidFill>
                  <a:srgbClr val="1D1D1F"/>
                </a:solidFill>
                <a:latin typeface="Arial" pitchFamily="34" charset="0"/>
                <a:ea typeface="Arial" pitchFamily="34" charset="-122"/>
                <a:cs typeface="Arial" pitchFamily="34" charset="-120"/>
              </a:rPr>
              <a:t>Why this helps your business.</a:t>
            </a:r>
            <a:endParaRPr lang="en-US" sz="3000" dirty="0"/>
          </a:p>
        </p:txBody>
      </p:sp>
      <p:sp>
        <p:nvSpPr>
          <p:cNvPr id="4" name="Shape 2"/>
          <p:cNvSpPr/>
          <p:nvPr/>
        </p:nvSpPr>
        <p:spPr>
          <a:xfrm>
            <a:off x="777240" y="2697480"/>
            <a:ext cx="3362858" cy="2286000"/>
          </a:xfrm>
          <a:prstGeom prst="roundRect">
            <a:avLst>
              <a:gd name="adj" fmla="val 3200"/>
            </a:avLst>
          </a:prstGeom>
          <a:solidFill>
            <a:srgbClr val="F5F5F7"/>
          </a:solidFill>
          <a:ln/>
          <a:effectLst>
            <a:outerShdw sx="100000" sy="100000" kx="0" ky="0" algn="bl" rotWithShape="0" blurRad="101600" dist="25400" dir="5400000">
              <a:srgbClr val="000000">
                <a:alpha val="5000"/>
              </a:srgbClr>
            </a:outerShdw>
          </a:effectLst>
        </p:spPr>
      </p:sp>
      <p:sp>
        <p:nvSpPr>
          <p:cNvPr id="5" name="Text 3"/>
          <p:cNvSpPr/>
          <p:nvPr/>
        </p:nvSpPr>
        <p:spPr>
          <a:xfrm>
            <a:off x="1069848" y="295351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More AI, more trusted</a:t>
            </a:r>
            <a:endParaRPr lang="en-US" sz="1800" dirty="0"/>
          </a:p>
        </p:txBody>
      </p:sp>
      <p:sp>
        <p:nvSpPr>
          <p:cNvPr id="6" name="Text 4"/>
          <p:cNvSpPr/>
          <p:nvPr/>
        </p:nvSpPr>
        <p:spPr>
          <a:xfrm>
            <a:off x="1069848" y="3611880"/>
            <a:ext cx="2777642" cy="118872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Consent unlocks the personal data that makes AI useful, driving more compute, not less.</a:t>
            </a:r>
            <a:endParaRPr lang="en-US" sz="1350" dirty="0"/>
          </a:p>
        </p:txBody>
      </p:sp>
      <p:sp>
        <p:nvSpPr>
          <p:cNvPr id="7" name="Shape 5"/>
          <p:cNvSpPr/>
          <p:nvPr/>
        </p:nvSpPr>
        <p:spPr>
          <a:xfrm>
            <a:off x="4414418" y="2697480"/>
            <a:ext cx="3362858" cy="2286000"/>
          </a:xfrm>
          <a:prstGeom prst="roundRect">
            <a:avLst>
              <a:gd name="adj" fmla="val 3200"/>
            </a:avLst>
          </a:prstGeom>
          <a:solidFill>
            <a:srgbClr val="F5F5F7"/>
          </a:solidFill>
          <a:ln/>
          <a:effectLst>
            <a:outerShdw sx="100000" sy="100000" kx="0" ky="0" algn="bl" rotWithShape="0" blurRad="101600" dist="25400" dir="5400000">
              <a:srgbClr val="000000">
                <a:alpha val="5000"/>
              </a:srgbClr>
            </a:outerShdw>
          </a:effectLst>
        </p:spPr>
      </p:sp>
      <p:sp>
        <p:nvSpPr>
          <p:cNvPr id="8" name="Text 6"/>
          <p:cNvSpPr/>
          <p:nvPr/>
        </p:nvSpPr>
        <p:spPr>
          <a:xfrm>
            <a:off x="4707026" y="295351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Edge and device pull</a:t>
            </a:r>
            <a:endParaRPr lang="en-US" sz="1800" dirty="0"/>
          </a:p>
        </p:txBody>
      </p:sp>
      <p:sp>
        <p:nvSpPr>
          <p:cNvPr id="9" name="Text 7"/>
          <p:cNvSpPr/>
          <p:nvPr/>
        </p:nvSpPr>
        <p:spPr>
          <a:xfrm>
            <a:off x="4707026" y="3611880"/>
            <a:ext cx="2777642" cy="118872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One lives on-device, pulling NVIDIA's edge and RTX silicon into everyday personal AI.</a:t>
            </a:r>
            <a:endParaRPr lang="en-US" sz="1350" dirty="0"/>
          </a:p>
        </p:txBody>
      </p:sp>
      <p:sp>
        <p:nvSpPr>
          <p:cNvPr id="10" name="Shape 8"/>
          <p:cNvSpPr/>
          <p:nvPr/>
        </p:nvSpPr>
        <p:spPr>
          <a:xfrm>
            <a:off x="8051597" y="2697480"/>
            <a:ext cx="3362858" cy="2286000"/>
          </a:xfrm>
          <a:prstGeom prst="roundRect">
            <a:avLst>
              <a:gd name="adj" fmla="val 3200"/>
            </a:avLst>
          </a:prstGeom>
          <a:solidFill>
            <a:srgbClr val="F5F5F7"/>
          </a:solidFill>
          <a:ln/>
          <a:effectLst>
            <a:outerShdw sx="100000" sy="100000" kx="0" ky="0" algn="bl" rotWithShape="0" blurRad="101600" dist="25400" dir="5400000">
              <a:srgbClr val="000000">
                <a:alpha val="5000"/>
              </a:srgbClr>
            </a:outerShdw>
          </a:effectLst>
        </p:spPr>
      </p:sp>
      <p:sp>
        <p:nvSpPr>
          <p:cNvPr id="11" name="Text 9"/>
          <p:cNvSpPr/>
          <p:nvPr/>
        </p:nvSpPr>
        <p:spPr>
          <a:xfrm>
            <a:off x="8344205" y="295351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Ecosystem trust</a:t>
            </a:r>
            <a:endParaRPr lang="en-US" sz="1800" dirty="0"/>
          </a:p>
        </p:txBody>
      </p:sp>
      <p:sp>
        <p:nvSpPr>
          <p:cNvPr id="12" name="Text 10"/>
          <p:cNvSpPr/>
          <p:nvPr/>
        </p:nvSpPr>
        <p:spPr>
          <a:xfrm>
            <a:off x="8344205" y="3611880"/>
            <a:ext cx="2777642" cy="118872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A consent-first layer is what lets regulated and personal workloads run on NVIDIA.</a:t>
            </a:r>
            <a:endParaRPr lang="en-US" sz="1350" dirty="0"/>
          </a:p>
        </p:txBody>
      </p:sp>
      <p:sp>
        <p:nvSpPr>
          <p:cNvPr id="13" name="Text 11"/>
          <p:cNvSpPr/>
          <p:nvPr/>
        </p:nvSpPr>
        <p:spPr>
          <a:xfrm>
            <a:off x="777240" y="5943600"/>
            <a:ext cx="10637215" cy="320040"/>
          </a:xfrm>
          <a:prstGeom prst="rect">
            <a:avLst/>
          </a:prstGeom>
          <a:noFill/>
          <a:ln/>
        </p:spPr>
        <p:txBody>
          <a:bodyPr wrap="square" lIns="0" tIns="0" rIns="0" bIns="0" rtlCol="0" anchor="ctr"/>
          <a:lstStyle/>
          <a:p>
            <a:pPr indent="0" marL="0">
              <a:buNone/>
            </a:pPr>
            <a:r>
              <a:rPr lang="en-US" sz="950" i="1" dirty="0">
                <a:solidFill>
                  <a:srgbClr val="6E6E73"/>
                </a:solidFill>
                <a:latin typeface="Arial" pitchFamily="34" charset="0"/>
                <a:ea typeface="Arial" pitchFamily="34" charset="-122"/>
                <a:cs typeface="Arial" pitchFamily="34" charset="-120"/>
              </a:rPr>
              <a:t>NVIDIA reported record data center revenue of $75.2 billion in its most recent quarter, up 92% year over year, per public reporting, 2026.</a:t>
            </a:r>
            <a:endParaRPr lang="en-US" sz="950" dirty="0"/>
          </a:p>
        </p:txBody>
      </p:sp>
      <p:sp>
        <p:nvSpPr>
          <p:cNvPr id="14" name="Text 12"/>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5" name="Text 13"/>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BFD"/>
        </a:solidFill>
      </p:bgPr>
    </p:bg>
    <p:spTree>
      <p:nvGrpSpPr>
        <p:cNvPr id="1" name=""/>
        <p:cNvGrpSpPr/>
        <p:nvPr/>
      </p:nvGrpSpPr>
      <p:grpSpPr>
        <a:xfrm>
          <a:off x="0" y="0"/>
          <a:ext cx="0" cy="0"/>
          <a:chOff x="0" y="0"/>
          <a:chExt cx="0" cy="0"/>
        </a:xfrm>
      </p:grpSpPr>
      <p:sp>
        <p:nvSpPr>
          <p:cNvPr id="2" name="Text 0"/>
          <p:cNvSpPr/>
          <p:nvPr/>
        </p:nvSpPr>
        <p:spPr>
          <a:xfrm>
            <a:off x="777240" y="502920"/>
            <a:ext cx="10637215" cy="365760"/>
          </a:xfrm>
          <a:prstGeom prst="rect">
            <a:avLst/>
          </a:prstGeom>
          <a:noFill/>
          <a:ln/>
        </p:spPr>
        <p:txBody>
          <a:bodyPr wrap="square" lIns="0" tIns="0" rIns="0" bIns="0" rtlCol="0" anchor="ctr"/>
          <a:lstStyle/>
          <a:p>
            <a:pPr indent="0" marL="0">
              <a:buNone/>
            </a:pPr>
            <a:r>
              <a:rPr lang="en-US" sz="1300" b="1" spc="300" kern="0" dirty="0">
                <a:solidFill>
                  <a:srgbClr val="6E6E73"/>
                </a:solidFill>
                <a:latin typeface="Arial" pitchFamily="34" charset="0"/>
                <a:ea typeface="Arial" pitchFamily="34" charset="-122"/>
                <a:cs typeface="Arial" pitchFamily="34" charset="-120"/>
              </a:rPr>
              <a:t>ARCHITECTURE ALIGNMENT</a:t>
            </a:r>
            <a:endParaRPr lang="en-US" sz="1300" dirty="0"/>
          </a:p>
        </p:txBody>
      </p:sp>
      <p:sp>
        <p:nvSpPr>
          <p:cNvPr id="3" name="Text 1"/>
          <p:cNvSpPr/>
          <p:nvPr/>
        </p:nvSpPr>
        <p:spPr>
          <a:xfrm>
            <a:off x="777240" y="1051560"/>
            <a:ext cx="10637215" cy="822960"/>
          </a:xfrm>
          <a:prstGeom prst="rect">
            <a:avLst/>
          </a:prstGeom>
          <a:noFill/>
          <a:ln/>
        </p:spPr>
        <p:txBody>
          <a:bodyPr wrap="square" lIns="0" tIns="0" rIns="0" bIns="0" rtlCol="0" anchor="ctr"/>
          <a:lstStyle/>
          <a:p>
            <a:pPr indent="0" marL="0">
              <a:buNone/>
            </a:pPr>
            <a:r>
              <a:rPr lang="en-US" sz="3000" b="1" dirty="0">
                <a:solidFill>
                  <a:srgbClr val="1D1D1F"/>
                </a:solidFill>
                <a:latin typeface="Arial" pitchFamily="34" charset="0"/>
                <a:ea typeface="Arial" pitchFamily="34" charset="-122"/>
                <a:cs typeface="Arial" pitchFamily="34" charset="-120"/>
              </a:rPr>
              <a:t>Where NVIDIA fits, where One fits, who stays in control.</a:t>
            </a:r>
            <a:endParaRPr lang="en-US" sz="3000" dirty="0"/>
          </a:p>
        </p:txBody>
      </p:sp>
      <p:sp>
        <p:nvSpPr>
          <p:cNvPr id="4" name="Shape 2"/>
          <p:cNvSpPr/>
          <p:nvPr/>
        </p:nvSpPr>
        <p:spPr>
          <a:xfrm>
            <a:off x="777240" y="2697480"/>
            <a:ext cx="3362858" cy="2286000"/>
          </a:xfrm>
          <a:prstGeom prst="roundRect">
            <a:avLst>
              <a:gd name="adj" fmla="val 3200"/>
            </a:avLst>
          </a:prstGeom>
          <a:solidFill>
            <a:srgbClr val="F5F5F7"/>
          </a:solidFill>
          <a:ln/>
          <a:effectLst>
            <a:outerShdw sx="100000" sy="100000" kx="0" ky="0" algn="bl" rotWithShape="0" blurRad="101600" dist="25400" dir="5400000">
              <a:srgbClr val="000000">
                <a:alpha val="5000"/>
              </a:srgbClr>
            </a:outerShdw>
          </a:effectLst>
        </p:spPr>
      </p:sp>
      <p:sp>
        <p:nvSpPr>
          <p:cNvPr id="5" name="Text 3"/>
          <p:cNvSpPr/>
          <p:nvPr/>
        </p:nvSpPr>
        <p:spPr>
          <a:xfrm>
            <a:off x="1069848" y="295351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On-device</a:t>
            </a:r>
            <a:endParaRPr lang="en-US" sz="1800" dirty="0"/>
          </a:p>
        </p:txBody>
      </p:sp>
      <p:sp>
        <p:nvSpPr>
          <p:cNvPr id="6" name="Text 4"/>
          <p:cNvSpPr/>
          <p:nvPr/>
        </p:nvSpPr>
        <p:spPr>
          <a:xfrm>
            <a:off x="1069848" y="3611880"/>
            <a:ext cx="2777642" cy="118872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The person's agent, Card, and consent record on NVIDIA-powered devices. The trust anchor.</a:t>
            </a:r>
            <a:endParaRPr lang="en-US" sz="1350" dirty="0"/>
          </a:p>
        </p:txBody>
      </p:sp>
      <p:sp>
        <p:nvSpPr>
          <p:cNvPr id="7" name="Shape 5"/>
          <p:cNvSpPr/>
          <p:nvPr/>
        </p:nvSpPr>
        <p:spPr>
          <a:xfrm>
            <a:off x="4414418" y="2697480"/>
            <a:ext cx="3362858" cy="2286000"/>
          </a:xfrm>
          <a:prstGeom prst="roundRect">
            <a:avLst>
              <a:gd name="adj" fmla="val 3200"/>
            </a:avLst>
          </a:prstGeom>
          <a:solidFill>
            <a:srgbClr val="F5F5F7"/>
          </a:solidFill>
          <a:ln/>
          <a:effectLst>
            <a:outerShdw sx="100000" sy="100000" kx="0" ky="0" algn="bl" rotWithShape="0" blurRad="101600" dist="25400" dir="5400000">
              <a:srgbClr val="000000">
                <a:alpha val="5000"/>
              </a:srgbClr>
            </a:outerShdw>
          </a:effectLst>
        </p:spPr>
      </p:sp>
      <p:sp>
        <p:nvSpPr>
          <p:cNvPr id="8" name="Text 6"/>
          <p:cNvSpPr/>
          <p:nvPr/>
        </p:nvSpPr>
        <p:spPr>
          <a:xfrm>
            <a:off x="4707026" y="295351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NVIDIA compute</a:t>
            </a:r>
            <a:endParaRPr lang="en-US" sz="1800" dirty="0"/>
          </a:p>
        </p:txBody>
      </p:sp>
      <p:sp>
        <p:nvSpPr>
          <p:cNvPr id="9" name="Text 7"/>
          <p:cNvSpPr/>
          <p:nvPr/>
        </p:nvSpPr>
        <p:spPr>
          <a:xfrm>
            <a:off x="4707026" y="3611880"/>
            <a:ext cx="2777642" cy="118872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Edge and data center silicon stay as they are; One feeds them the person's consented context.</a:t>
            </a:r>
            <a:endParaRPr lang="en-US" sz="1350" dirty="0"/>
          </a:p>
        </p:txBody>
      </p:sp>
      <p:sp>
        <p:nvSpPr>
          <p:cNvPr id="10" name="Shape 8"/>
          <p:cNvSpPr/>
          <p:nvPr/>
        </p:nvSpPr>
        <p:spPr>
          <a:xfrm>
            <a:off x="8051597" y="2697480"/>
            <a:ext cx="3362858" cy="2286000"/>
          </a:xfrm>
          <a:prstGeom prst="roundRect">
            <a:avLst>
              <a:gd name="adj" fmla="val 3200"/>
            </a:avLst>
          </a:prstGeom>
          <a:solidFill>
            <a:srgbClr val="F5F5F7"/>
          </a:solidFill>
          <a:ln/>
          <a:effectLst>
            <a:outerShdw sx="100000" sy="100000" kx="0" ky="0" algn="bl" rotWithShape="0" blurRad="101600" dist="25400" dir="5400000">
              <a:srgbClr val="000000">
                <a:alpha val="5000"/>
              </a:srgbClr>
            </a:outerShdw>
          </a:effectLst>
        </p:spPr>
      </p:sp>
      <p:sp>
        <p:nvSpPr>
          <p:cNvPr id="11" name="Text 9"/>
          <p:cNvSpPr/>
          <p:nvPr/>
        </p:nvSpPr>
        <p:spPr>
          <a:xfrm>
            <a:off x="8344205" y="2953512"/>
            <a:ext cx="2777642" cy="640080"/>
          </a:xfrm>
          <a:prstGeom prst="rect">
            <a:avLst/>
          </a:prstGeom>
          <a:noFill/>
          <a:ln/>
        </p:spPr>
        <p:txBody>
          <a:bodyPr wrap="square" lIns="0" tIns="0" rIns="0" bIns="0" rtlCol="0" anchor="ctr"/>
          <a:lstStyle/>
          <a:p>
            <a:pPr indent="0" marL="0">
              <a:buNone/>
            </a:pPr>
            <a:r>
              <a:rPr lang="en-US" sz="1800" b="1" dirty="0">
                <a:solidFill>
                  <a:srgbClr val="1D1D1F"/>
                </a:solidFill>
                <a:latin typeface="Arial" pitchFamily="34" charset="0"/>
                <a:ea typeface="Arial" pitchFamily="34" charset="-122"/>
                <a:cs typeface="Arial" pitchFamily="34" charset="-120"/>
              </a:rPr>
              <a:t>Consent layer</a:t>
            </a:r>
            <a:endParaRPr lang="en-US" sz="1800" dirty="0"/>
          </a:p>
        </p:txBody>
      </p:sp>
      <p:sp>
        <p:nvSpPr>
          <p:cNvPr id="12" name="Text 10"/>
          <p:cNvSpPr/>
          <p:nvPr/>
        </p:nvSpPr>
        <p:spPr>
          <a:xfrm>
            <a:off x="8344205" y="3611880"/>
            <a:ext cx="2777642" cy="1188720"/>
          </a:xfrm>
          <a:prstGeom prst="rect">
            <a:avLst/>
          </a:prstGeom>
          <a:noFill/>
          <a:ln/>
        </p:spPr>
        <p:txBody>
          <a:bodyPr wrap="square" lIns="0" tIns="0" rIns="0" bIns="0" rtlCol="0" anchor="ctr"/>
          <a:lstStyle/>
          <a:p>
            <a:pPr indent="0" marL="0">
              <a:lnSpc>
                <a:spcPct val="120000"/>
              </a:lnSpc>
              <a:buNone/>
            </a:pPr>
            <a:r>
              <a:rPr lang="en-US" sz="1350" dirty="0">
                <a:solidFill>
                  <a:srgbClr val="6E6E73"/>
                </a:solidFill>
                <a:latin typeface="Arial" pitchFamily="34" charset="0"/>
                <a:ea typeface="Arial" pitchFamily="34" charset="-122"/>
                <a:cs typeface="Arial" pitchFamily="34" charset="-120"/>
              </a:rPr>
              <a:t>One grants only what each moment needs, with a receipt and revoke.</a:t>
            </a:r>
            <a:endParaRPr lang="en-US" sz="1350" dirty="0"/>
          </a:p>
        </p:txBody>
      </p:sp>
      <p:sp>
        <p:nvSpPr>
          <p:cNvPr id="13" name="Text 11"/>
          <p:cNvSpPr/>
          <p:nvPr/>
        </p:nvSpPr>
        <p:spPr>
          <a:xfrm>
            <a:off x="777240" y="5257800"/>
            <a:ext cx="10637215" cy="731520"/>
          </a:xfrm>
          <a:prstGeom prst="rect">
            <a:avLst/>
          </a:prstGeom>
          <a:noFill/>
          <a:ln/>
        </p:spPr>
        <p:txBody>
          <a:bodyPr wrap="square" lIns="0" tIns="0" rIns="0" bIns="0" rtlCol="0" anchor="ctr"/>
          <a:lstStyle/>
          <a:p>
            <a:pPr indent="0" marL="0">
              <a:lnSpc>
                <a:spcPct val="115000"/>
              </a:lnSpc>
              <a:buNone/>
            </a:pPr>
            <a:r>
              <a:rPr lang="en-US" sz="1500" i="1" dirty="0">
                <a:solidFill>
                  <a:srgbClr val="6E6E73"/>
                </a:solidFill>
                <a:latin typeface="Arial" pitchFamily="34" charset="0"/>
                <a:ea typeface="Arial" pitchFamily="34" charset="-122"/>
                <a:cs typeface="Arial" pitchFamily="34" charset="-120"/>
              </a:rPr>
              <a:t>NVIDIA provides the compute. One provides the person's consent. The data stays the person's.</a:t>
            </a:r>
            <a:endParaRPr lang="en-US" sz="1500" dirty="0"/>
          </a:p>
        </p:txBody>
      </p:sp>
      <p:sp>
        <p:nvSpPr>
          <p:cNvPr id="14" name="Text 12"/>
          <p:cNvSpPr/>
          <p:nvPr/>
        </p:nvSpPr>
        <p:spPr>
          <a:xfrm>
            <a:off x="777240" y="6355080"/>
            <a:ext cx="7315200" cy="274320"/>
          </a:xfrm>
          <a:prstGeom prst="rect">
            <a:avLst/>
          </a:prstGeom>
          <a:noFill/>
          <a:ln/>
        </p:spPr>
        <p:txBody>
          <a:bodyPr wrap="square" lIns="0" tIns="0" rIns="0" bIns="0" rtlCol="0" anchor="ctr"/>
          <a:lstStyle/>
          <a:p>
            <a:pPr indent="0" marL="0">
              <a:buNone/>
            </a:pPr>
            <a:r>
              <a:rPr lang="en-US" sz="1000" b="1" dirty="0">
                <a:solidFill>
                  <a:srgbClr val="1D1D1F"/>
                </a:solidFill>
                <a:latin typeface="Arial" pitchFamily="34" charset="0"/>
                <a:ea typeface="Arial" pitchFamily="34" charset="-122"/>
                <a:cs typeface="Arial" pitchFamily="34" charset="-120"/>
              </a:rPr>
              <a:t>🤫 One</a:t>
            </a:r>
            <a:pPr indent="0" marL="0">
              <a:buNone/>
            </a:pPr>
            <a:r>
              <a:rPr lang="en-US" sz="1000" dirty="0">
                <a:solidFill>
                  <a:srgbClr val="6E6E73"/>
                </a:solidFill>
                <a:latin typeface="Arial" pitchFamily="34" charset="0"/>
                <a:ea typeface="Arial" pitchFamily="34" charset="-122"/>
                <a:cs typeface="Arial" pitchFamily="34" charset="-120"/>
              </a:rPr>
              <a:t>   ·   NVIDIA</a:t>
            </a:r>
            <a:endParaRPr lang="en-US" sz="1000" dirty="0"/>
          </a:p>
        </p:txBody>
      </p:sp>
      <p:sp>
        <p:nvSpPr>
          <p:cNvPr id="15" name="Text 13"/>
          <p:cNvSpPr/>
          <p:nvPr/>
        </p:nvSpPr>
        <p:spPr>
          <a:xfrm>
            <a:off x="5928055" y="6355080"/>
            <a:ext cx="5486400" cy="274320"/>
          </a:xfrm>
          <a:prstGeom prst="rect">
            <a:avLst/>
          </a:prstGeom>
          <a:noFill/>
          <a:ln/>
        </p:spPr>
        <p:txBody>
          <a:bodyPr wrap="square" lIns="0" tIns="0" rIns="0" bIns="0" rtlCol="0" anchor="ctr"/>
          <a:lstStyle/>
          <a:p>
            <a:pPr algn="r" indent="0" marL="0">
              <a:buNone/>
            </a:pPr>
            <a:r>
              <a:rPr lang="en-US" sz="900" dirty="0">
                <a:solidFill>
                  <a:srgbClr val="6E6E73"/>
                </a:solidFill>
                <a:latin typeface="Arial" pitchFamily="34" charset="0"/>
                <a:ea typeface="Arial" pitchFamily="34" charset="-122"/>
                <a:cs typeface="Arial" pitchFamily="34" charset="-120"/>
              </a:rPr>
              <a:t>Confidential draft for partner discussion. Not an offer.</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x NVIDIA - Partnership (Story Draft)</dc:title>
  <dc:subject>PptxGenJS Presentation</dc:subject>
  <dc:creator>PptxGenJS</dc:creator>
  <cp:lastModifiedBy>PptxGenJS</cp:lastModifiedBy>
  <cp:revision>1</cp:revision>
  <dcterms:created xsi:type="dcterms:W3CDTF">2026-06-29T03:02:58Z</dcterms:created>
  <dcterms:modified xsi:type="dcterms:W3CDTF">2026-06-29T03:02:58Z</dcterms:modified>
</cp:coreProperties>
</file>