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4630400" cy="8229600"/>
  <p:notesSz cx="8229600" cy="14630400"/>
  <p:embeddedFontLst>
    <p:embeddedFont>
      <p:font typeface="Petrona"/>
      <p:regular r:id="rId32"/>
    </p:embeddedFont>
    <p:embeddedFont>
      <p:font typeface="Petrona"/>
      <p:regular r:id="rId33"/>
    </p:embeddedFont>
    <p:embeddedFont>
      <p:font typeface="Petrona"/>
      <p:regular r:id="rId34"/>
    </p:embeddedFont>
    <p:embeddedFont>
      <p:font typeface="Petrona"/>
      <p:regular r:id="rId35"/>
    </p:embeddedFont>
    <p:embeddedFont>
      <p:font typeface="Inter"/>
      <p:regular r:id="rId36"/>
    </p:embeddedFont>
    <p:embeddedFont>
      <p:font typeface="Inter"/>
      <p:regular r:id="rId37"/>
    </p:embeddedFont>
    <p:embeddedFont>
      <p:font typeface="Inter"/>
      <p:regular r:id="rId38"/>
    </p:embeddedFont>
    <p:embeddedFont>
      <p:font typeface="Inter"/>
      <p:regular r:id="rId39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32" Type="http://schemas.openxmlformats.org/officeDocument/2006/relationships/font" Target="fonts/font1.fntdata"/><Relationship Id="rId33" Type="http://schemas.openxmlformats.org/officeDocument/2006/relationships/font" Target="fonts/font2.fntdata"/><Relationship Id="rId34" Type="http://schemas.openxmlformats.org/officeDocument/2006/relationships/font" Target="fonts/font3.fntdata"/><Relationship Id="rId35" Type="http://schemas.openxmlformats.org/officeDocument/2006/relationships/font" Target="fonts/font4.fntdata"/><Relationship Id="rId36" Type="http://schemas.openxmlformats.org/officeDocument/2006/relationships/font" Target="fonts/font5.fntdata"/><Relationship Id="rId37" Type="http://schemas.openxmlformats.org/officeDocument/2006/relationships/font" Target="fonts/font6.fntdata"/><Relationship Id="rId38" Type="http://schemas.openxmlformats.org/officeDocument/2006/relationships/font" Target="fonts/font7.fntdata"/><Relationship Id="rId3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6237C8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2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4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7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image" Target="../media/image-19-5.png"/><Relationship Id="rId6" Type="http://schemas.openxmlformats.org/officeDocument/2006/relationships/slideLayout" Target="../slideLayouts/slideLayout20.xml"/><Relationship Id="rId7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2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23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24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image" Target="../media/image-25-4.png"/><Relationship Id="rId5" Type="http://schemas.openxmlformats.org/officeDocument/2006/relationships/image" Target="../media/image-25-5.png"/><Relationship Id="rId6" Type="http://schemas.openxmlformats.org/officeDocument/2006/relationships/image" Target="../media/image-25-6.png"/><Relationship Id="rId7" Type="http://schemas.openxmlformats.org/officeDocument/2006/relationships/slideLayout" Target="../slideLayouts/slideLayout26.xml"/><Relationship Id="rId8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178719"/>
            <a:ext cx="7415927" cy="1171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200"/>
              </a:lnSpc>
              <a:buNone/>
            </a:pPr>
            <a:r>
              <a:rPr lang="en-US" sz="7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× NVIDIA</a:t>
            </a:r>
            <a:endParaRPr lang="en-US" sz="7350" dirty="0"/>
          </a:p>
        </p:txBody>
      </p:sp>
      <p:sp>
        <p:nvSpPr>
          <p:cNvPr id="4" name="Text 1"/>
          <p:cNvSpPr/>
          <p:nvPr/>
        </p:nvSpPr>
        <p:spPr>
          <a:xfrm>
            <a:off x="864037" y="2720102"/>
            <a:ext cx="6789420" cy="848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650"/>
              </a:lnSpc>
              <a:buNone/>
            </a:pPr>
            <a:r>
              <a:rPr lang="en-US" sz="5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Project JENSEN</a:t>
            </a:r>
            <a:endParaRPr lang="en-US" sz="5300" dirty="0"/>
          </a:p>
        </p:txBody>
      </p:sp>
      <p:sp>
        <p:nvSpPr>
          <p:cNvPr id="5" name="Text 2"/>
          <p:cNvSpPr/>
          <p:nvPr/>
        </p:nvSpPr>
        <p:spPr>
          <a:xfrm>
            <a:off x="864037" y="3938945"/>
            <a:ext cx="7415927" cy="1357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Personal Data Agent + Expert Marketplace</a:t>
            </a:r>
            <a:endParaRPr lang="en-US" sz="4250" dirty="0"/>
          </a:p>
        </p:txBody>
      </p:sp>
      <p:sp>
        <p:nvSpPr>
          <p:cNvPr id="6" name="Text 3"/>
          <p:cNvSpPr/>
          <p:nvPr/>
        </p:nvSpPr>
        <p:spPr>
          <a:xfrm>
            <a:off x="864037" y="5667018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Date: July 31, 2024 • Presenter: Manish Sainani, Founder — Hushh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64037" y="673477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120973"/>
            <a:ext cx="8127802" cy="848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650"/>
              </a:lnSpc>
              <a:buNone/>
            </a:pPr>
            <a:r>
              <a:rPr lang="en-US" sz="5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Ask: Programs &amp; GTM</a:t>
            </a:r>
            <a:endParaRPr lang="en-US" sz="5300" dirty="0"/>
          </a:p>
        </p:txBody>
      </p:sp>
      <p:sp>
        <p:nvSpPr>
          <p:cNvPr id="3" name="Text 1"/>
          <p:cNvSpPr/>
          <p:nvPr/>
        </p:nvSpPr>
        <p:spPr>
          <a:xfrm>
            <a:off x="864037" y="2710101"/>
            <a:ext cx="2994065" cy="8484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Fast-Track Program Access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864037" y="3706654"/>
            <a:ext cx="2994065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Inception + NPN ISV; listing as "Accelerated by NVIDIA" to establish credibility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4166711" y="2710101"/>
            <a:ext cx="2994184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Co-Sell Alignment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4166711" y="3282434"/>
            <a:ext cx="2994184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Finance, enterprise, and GCC routes to market with coordinated messaging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469505" y="2710101"/>
            <a:ext cx="2994065" cy="8484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Showcase Opportunities</a:t>
            </a:r>
            <a:endParaRPr lang="en-US" sz="2650" dirty="0"/>
          </a:p>
        </p:txBody>
      </p:sp>
      <p:sp>
        <p:nvSpPr>
          <p:cNvPr id="8" name="Text 6"/>
          <p:cNvSpPr/>
          <p:nvPr/>
        </p:nvSpPr>
        <p:spPr>
          <a:xfrm>
            <a:off x="7469505" y="3706654"/>
            <a:ext cx="2994065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GTC session + joint PR/case study to highlight our partnership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0772180" y="2710101"/>
            <a:ext cx="2994184" cy="8484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Lighthouse Introductions</a:t>
            </a:r>
            <a:endParaRPr lang="en-US" sz="2650" dirty="0"/>
          </a:p>
        </p:txBody>
      </p:sp>
      <p:sp>
        <p:nvSpPr>
          <p:cNvPr id="10" name="Text 8"/>
          <p:cNvSpPr/>
          <p:nvPr/>
        </p:nvSpPr>
        <p:spPr>
          <a:xfrm>
            <a:off x="10772180" y="3706654"/>
            <a:ext cx="2994184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2–3 RIAs/family offices; 1 luxury concierge partner to validate market fit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234321" y="5842159"/>
            <a:ext cx="1253204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"Buy, build, and sell together" from Day 0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864037" y="5564505"/>
            <a:ext cx="30480" cy="950357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3" name="Text 11"/>
          <p:cNvSpPr/>
          <p:nvPr/>
        </p:nvSpPr>
        <p:spPr>
          <a:xfrm>
            <a:off x="864037" y="6792516"/>
            <a:ext cx="129023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61117"/>
            <a:ext cx="3611761" cy="451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550"/>
              </a:lnSpc>
              <a:buNone/>
            </a:pPr>
            <a:r>
              <a:rPr lang="en-US" sz="28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90-Day Build Plan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095" y="1075253"/>
            <a:ext cx="13486209" cy="60973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19431" y="5856981"/>
            <a:ext cx="3309098" cy="413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Sprint 3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1719431" y="6377579"/>
            <a:ext cx="4585942" cy="601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Wk 10–13: 50-user pilot, compliance, GTC demo</a:t>
            </a:r>
            <a:endParaRPr lang="en-US" sz="10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391" y="5856981"/>
            <a:ext cx="245049" cy="24504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19431" y="4399640"/>
            <a:ext cx="3309098" cy="413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Sprint 2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1719431" y="4920238"/>
            <a:ext cx="4585942" cy="601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Wk 6–9: Marketplace alpha, Playbooks, Riva</a:t>
            </a:r>
            <a:endParaRPr lang="en-US" sz="10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91" y="4399640"/>
            <a:ext cx="245049" cy="24504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719431" y="2942300"/>
            <a:ext cx="3309098" cy="413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Sprint 1</a:t>
            </a:r>
            <a:endParaRPr lang="en-US" sz="1450" dirty="0"/>
          </a:p>
        </p:txBody>
      </p:sp>
      <p:sp>
        <p:nvSpPr>
          <p:cNvPr id="11" name="Text 6"/>
          <p:cNvSpPr/>
          <p:nvPr/>
        </p:nvSpPr>
        <p:spPr>
          <a:xfrm>
            <a:off x="1719431" y="3462898"/>
            <a:ext cx="4585942" cy="300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Wk 2–5: Link, Vault, retrieval, Daily Brief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391" y="2942300"/>
            <a:ext cx="245049" cy="24504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719431" y="1484960"/>
            <a:ext cx="3309098" cy="413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Sprint 0</a:t>
            </a:r>
            <a:endParaRPr lang="en-US" sz="1450" dirty="0"/>
          </a:p>
        </p:txBody>
      </p:sp>
      <p:sp>
        <p:nvSpPr>
          <p:cNvPr id="14" name="Text 8"/>
          <p:cNvSpPr/>
          <p:nvPr/>
        </p:nvSpPr>
        <p:spPr>
          <a:xfrm>
            <a:off x="1719431" y="2005558"/>
            <a:ext cx="4585942" cy="300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Wk 0–1: security, sandboxes, stories</a:t>
            </a:r>
            <a:endParaRPr lang="en-US" sz="10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391" y="1484960"/>
            <a:ext cx="245049" cy="24504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72095" y="7451527"/>
            <a:ext cx="1805821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Sprint 0 (Weeks 0–1)</a:t>
            </a:r>
            <a:endParaRPr lang="en-US" sz="1400" dirty="0"/>
          </a:p>
        </p:txBody>
      </p:sp>
      <p:sp>
        <p:nvSpPr>
          <p:cNvPr id="17" name="Text 10"/>
          <p:cNvSpPr/>
          <p:nvPr/>
        </p:nvSpPr>
        <p:spPr>
          <a:xfrm>
            <a:off x="572095" y="7808595"/>
            <a:ext cx="6582966" cy="210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Security review, sandboxes live, top-20 user stories defined</a:t>
            </a:r>
            <a:endParaRPr lang="en-US" sz="1000" dirty="0"/>
          </a:p>
        </p:txBody>
      </p:sp>
      <p:sp>
        <p:nvSpPr>
          <p:cNvPr id="18" name="Text 11"/>
          <p:cNvSpPr/>
          <p:nvPr/>
        </p:nvSpPr>
        <p:spPr>
          <a:xfrm>
            <a:off x="572095" y="8149947"/>
            <a:ext cx="1805821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Sprint 1 (Weeks 2–5)</a:t>
            </a:r>
            <a:endParaRPr lang="en-US" sz="1400" dirty="0"/>
          </a:p>
        </p:txBody>
      </p:sp>
      <p:sp>
        <p:nvSpPr>
          <p:cNvPr id="19" name="Text 12"/>
          <p:cNvSpPr/>
          <p:nvPr/>
        </p:nvSpPr>
        <p:spPr>
          <a:xfrm>
            <a:off x="572095" y="8507016"/>
            <a:ext cx="6582966" cy="210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 + Vault + retrieval; Daily Brief v0; Trip Plan v0 (RTX &amp; cloud)</a:t>
            </a:r>
            <a:endParaRPr lang="en-US" sz="1000" dirty="0"/>
          </a:p>
        </p:txBody>
      </p:sp>
      <p:sp>
        <p:nvSpPr>
          <p:cNvPr id="20" name="Text 13"/>
          <p:cNvSpPr/>
          <p:nvPr/>
        </p:nvSpPr>
        <p:spPr>
          <a:xfrm>
            <a:off x="7482959" y="7451527"/>
            <a:ext cx="1805821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Sprint 2 (Weeks 6–9)</a:t>
            </a:r>
            <a:endParaRPr lang="en-US" sz="1400" dirty="0"/>
          </a:p>
        </p:txBody>
      </p:sp>
      <p:sp>
        <p:nvSpPr>
          <p:cNvPr id="21" name="Text 14"/>
          <p:cNvSpPr/>
          <p:nvPr/>
        </p:nvSpPr>
        <p:spPr>
          <a:xfrm>
            <a:off x="7482959" y="7808595"/>
            <a:ext cx="6582966" cy="210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Marketplace alpha (10 experts), Playbooks, Riva v0, Triton v1</a:t>
            </a:r>
            <a:endParaRPr lang="en-US" sz="1000" dirty="0"/>
          </a:p>
        </p:txBody>
      </p:sp>
      <p:sp>
        <p:nvSpPr>
          <p:cNvPr id="22" name="Text 15"/>
          <p:cNvSpPr/>
          <p:nvPr/>
        </p:nvSpPr>
        <p:spPr>
          <a:xfrm>
            <a:off x="7482959" y="8149947"/>
            <a:ext cx="1895475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Sprint 3 (Weeks 10–13)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7482959" y="8507016"/>
            <a:ext cx="6582966" cy="210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50-user pilot, compliance dashboards, GTC-ready demonstration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572095" y="8982789"/>
            <a:ext cx="13486209" cy="210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Milestone-based development with clear go/no-go gates at each sprint boundary to ensure quality and alignment.</a:t>
            </a:r>
            <a:endParaRPr lang="en-US" sz="1000" dirty="0"/>
          </a:p>
        </p:txBody>
      </p:sp>
      <p:sp>
        <p:nvSpPr>
          <p:cNvPr id="25" name="Text 18"/>
          <p:cNvSpPr/>
          <p:nvPr/>
        </p:nvSpPr>
        <p:spPr>
          <a:xfrm>
            <a:off x="572095" y="9340453"/>
            <a:ext cx="13486209" cy="1679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39447"/>
            <a:ext cx="3394710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Success Metrics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72095" y="948809"/>
            <a:ext cx="2715697" cy="339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KPI Targets</a:t>
            </a:r>
            <a:endParaRPr lang="en-US" sz="2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095" y="1473398"/>
            <a:ext cx="13486209" cy="755225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2095" y="9275564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Performance Metrics: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72095" y="9584174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p95 latency: &lt; 2s for common queries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72095" y="9824799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Automation rate: ≥ 60% routine tasks with approval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72095" y="10065425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Hallucinations: &lt; 1% on grounded finance answers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7473315" y="9275564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Adoption Metrics: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7473315" y="9584174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On-device processing: ≥ 40% daily interactions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7473315" y="9824799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NPS: ≥ 70 (consumer), ≥ 60 (advisor/enterprise)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473315" y="10065425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Marketplace: 30 vetted experts; 50% users complete a session in 90 days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572095" y="10444877"/>
            <a:ext cx="13486209" cy="157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44210"/>
            <a:ext cx="3442454" cy="430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50"/>
              </a:lnSpc>
              <a:buNone/>
            </a:pPr>
            <a:r>
              <a:rPr lang="en-US" sz="27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GTM &amp; Packaging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72095" y="1087279"/>
            <a:ext cx="1721167" cy="21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Market Segments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72095" y="1443157"/>
            <a:ext cx="7279958" cy="821174"/>
          </a:xfrm>
          <a:prstGeom prst="roundRect">
            <a:avLst>
              <a:gd name="adj" fmla="val 6403"/>
            </a:avLst>
          </a:prstGeom>
          <a:solidFill>
            <a:srgbClr val="FDFAF7"/>
          </a:solidFill>
          <a:ln w="15240">
            <a:solidFill>
              <a:srgbClr val="C6BD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2470" y="1583531"/>
            <a:ext cx="1721167" cy="21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Personal (Prosumer)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12470" y="1923812"/>
            <a:ext cx="6999208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Individual users seeking privacy-first data management and AI assistance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572095" y="2389465"/>
            <a:ext cx="7279958" cy="821174"/>
          </a:xfrm>
          <a:prstGeom prst="roundRect">
            <a:avLst>
              <a:gd name="adj" fmla="val 6403"/>
            </a:avLst>
          </a:prstGeom>
          <a:solidFill>
            <a:srgbClr val="FDFAF7"/>
          </a:solidFill>
          <a:ln w="15240">
            <a:solidFill>
              <a:srgbClr val="C6BD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2470" y="2529840"/>
            <a:ext cx="1721167" cy="21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 (Advisor)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12470" y="2870121"/>
            <a:ext cx="6999208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Financial advisors, concierges, and other professional service providers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72095" y="3335774"/>
            <a:ext cx="7279958" cy="821174"/>
          </a:xfrm>
          <a:prstGeom prst="roundRect">
            <a:avLst>
              <a:gd name="adj" fmla="val 6403"/>
            </a:avLst>
          </a:prstGeom>
          <a:solidFill>
            <a:srgbClr val="FDFAF7"/>
          </a:solidFill>
          <a:ln w="15240">
            <a:solidFill>
              <a:srgbClr val="C6BD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2470" y="3476149"/>
            <a:ext cx="1721167" cy="21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Enterprise (Firms)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712470" y="3816429"/>
            <a:ext cx="6999208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RIAs, family offices, and luxury service organizations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72095" y="4297680"/>
            <a:ext cx="1721167" cy="21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Package Tiers</a:t>
            </a:r>
            <a:endParaRPr lang="en-US" sz="1350" dirty="0"/>
          </a:p>
        </p:txBody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095" y="4653558"/>
            <a:ext cx="625912" cy="79069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323142" y="4778692"/>
            <a:ext cx="2009180" cy="21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Personal (RTX-enhanced)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1323142" y="5118973"/>
            <a:ext cx="6528911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Local-first processing with cloud offload capabilities</a:t>
            </a:r>
            <a:endParaRPr lang="en-US" sz="950" dirty="0"/>
          </a:p>
        </p:txBody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95" y="5444252"/>
            <a:ext cx="625912" cy="790694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323142" y="5569387"/>
            <a:ext cx="1721167" cy="21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</a:t>
            </a:r>
            <a:endParaRPr lang="en-US" sz="1350" dirty="0"/>
          </a:p>
        </p:txBody>
      </p:sp>
      <p:sp>
        <p:nvSpPr>
          <p:cNvPr id="19" name="Text 15"/>
          <p:cNvSpPr/>
          <p:nvPr/>
        </p:nvSpPr>
        <p:spPr>
          <a:xfrm>
            <a:off x="1323142" y="5909667"/>
            <a:ext cx="6528911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 Expert Marketplace access, advanced data connectors</a:t>
            </a:r>
            <a:endParaRPr lang="en-US" sz="95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95" y="6234946"/>
            <a:ext cx="625912" cy="79069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323142" y="6360081"/>
            <a:ext cx="1721167" cy="21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Enterprise</a:t>
            </a:r>
            <a:endParaRPr lang="en-US" sz="1350" dirty="0"/>
          </a:p>
        </p:txBody>
      </p:sp>
      <p:sp>
        <p:nvSpPr>
          <p:cNvPr id="22" name="Text 17"/>
          <p:cNvSpPr/>
          <p:nvPr/>
        </p:nvSpPr>
        <p:spPr>
          <a:xfrm>
            <a:off x="1323142" y="6700361"/>
            <a:ext cx="6528911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Admin controls, on-prem Triton option, SLAs, enhanced auditing</a:t>
            </a:r>
            <a:endParaRPr lang="en-US" sz="950" dirty="0"/>
          </a:p>
        </p:txBody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949" y="1102876"/>
            <a:ext cx="5900857" cy="5900857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164949" y="7144464"/>
            <a:ext cx="1721167" cy="21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Co-Sell Assets</a:t>
            </a:r>
            <a:endParaRPr lang="en-US" sz="1350" dirty="0"/>
          </a:p>
        </p:txBody>
      </p:sp>
      <p:sp>
        <p:nvSpPr>
          <p:cNvPr id="25" name="Text 19"/>
          <p:cNvSpPr/>
          <p:nvPr/>
        </p:nvSpPr>
        <p:spPr>
          <a:xfrm>
            <a:off x="8164949" y="7484745"/>
            <a:ext cx="5900857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Joint one-pager with value proposition</a:t>
            </a:r>
            <a:endParaRPr lang="en-US" sz="950" dirty="0"/>
          </a:p>
        </p:txBody>
      </p:sp>
      <p:sp>
        <p:nvSpPr>
          <p:cNvPr id="26" name="Text 20"/>
          <p:cNvSpPr/>
          <p:nvPr/>
        </p:nvSpPr>
        <p:spPr>
          <a:xfrm>
            <a:off x="8164949" y="7728585"/>
            <a:ext cx="5900857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Interactive demonstration sequence</a:t>
            </a:r>
            <a:endParaRPr lang="en-US" sz="950" dirty="0"/>
          </a:p>
        </p:txBody>
      </p:sp>
      <p:sp>
        <p:nvSpPr>
          <p:cNvPr id="27" name="Text 21"/>
          <p:cNvSpPr/>
          <p:nvPr/>
        </p:nvSpPr>
        <p:spPr>
          <a:xfrm>
            <a:off x="8164949" y="7972425"/>
            <a:ext cx="5900857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Transparent pricing structure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8164949" y="8216265"/>
            <a:ext cx="5900857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security FAQ</a:t>
            </a:r>
            <a:endParaRPr lang="en-US" sz="950" dirty="0"/>
          </a:p>
        </p:txBody>
      </p:sp>
      <p:sp>
        <p:nvSpPr>
          <p:cNvPr id="29" name="Text 23"/>
          <p:cNvSpPr/>
          <p:nvPr/>
        </p:nvSpPr>
        <p:spPr>
          <a:xfrm>
            <a:off x="8164949" y="8529042"/>
            <a:ext cx="5900857" cy="400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focus on RIAs/family offices and luxury concierge partners as our primary go-to-market targets.</a:t>
            </a:r>
            <a:endParaRPr lang="en-US" sz="950" dirty="0"/>
          </a:p>
        </p:txBody>
      </p:sp>
      <p:sp>
        <p:nvSpPr>
          <p:cNvPr id="30" name="Text 24"/>
          <p:cNvSpPr/>
          <p:nvPr/>
        </p:nvSpPr>
        <p:spPr>
          <a:xfrm>
            <a:off x="572095" y="9182695"/>
            <a:ext cx="13486209" cy="160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550426"/>
            <a:ext cx="3394710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Risks &amp; Mitigations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4550093" y="1298615"/>
            <a:ext cx="15240" cy="5944910"/>
          </a:xfrm>
          <a:prstGeom prst="roundRect">
            <a:avLst>
              <a:gd name="adj" fmla="val 340200"/>
            </a:avLst>
          </a:prstGeom>
          <a:solidFill>
            <a:srgbClr val="C6BDDA"/>
          </a:solidFill>
          <a:ln/>
        </p:spPr>
      </p:sp>
      <p:sp>
        <p:nvSpPr>
          <p:cNvPr id="4" name="Shape 2"/>
          <p:cNvSpPr/>
          <p:nvPr/>
        </p:nvSpPr>
        <p:spPr>
          <a:xfrm>
            <a:off x="556855" y="1298615"/>
            <a:ext cx="3985617" cy="1301115"/>
          </a:xfrm>
          <a:prstGeom prst="roundRect">
            <a:avLst>
              <a:gd name="adj" fmla="val 3985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21769" y="1429583"/>
            <a:ext cx="1697355" cy="21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Integration Sprawl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87824" y="1765102"/>
            <a:ext cx="373130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Risk:</a:t>
            </a:r>
            <a:pPr algn="r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Too many connectors leads to quality issues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7824" y="2073712"/>
            <a:ext cx="3731300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Mitigation:</a:t>
            </a:r>
            <a:pPr algn="r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with 6 high-yield connectors; defer long-tail integrations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953" y="2846546"/>
            <a:ext cx="3985617" cy="1301115"/>
          </a:xfrm>
          <a:prstGeom prst="rect">
            <a:avLst/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96301" y="2977515"/>
            <a:ext cx="1697355" cy="21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Advisor Compliance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96301" y="3313033"/>
            <a:ext cx="373130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Regulatory concerns with financial advice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696301" y="3621643"/>
            <a:ext cx="3731300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Mitigation: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Read-only defaults; licensing verification; clear disclosures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56855" y="4394478"/>
            <a:ext cx="3985617" cy="1301115"/>
          </a:xfrm>
          <a:prstGeom prst="roundRect">
            <a:avLst>
              <a:gd name="adj" fmla="val 3985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21769" y="4525447"/>
            <a:ext cx="1697355" cy="21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Latency/Cost Balance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87824" y="4860965"/>
            <a:ext cx="373130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Risk:</a:t>
            </a:r>
            <a:pPr algn="r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Performance vs. economics tradeoffs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87824" y="5169575"/>
            <a:ext cx="3731300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Mitigation:</a:t>
            </a:r>
            <a:pPr algn="r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Hybrid approach: RTX local + Triton batching/cloud bursts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572953" y="5942409"/>
            <a:ext cx="3985617" cy="1301115"/>
          </a:xfrm>
          <a:prstGeom prst="rect">
            <a:avLst/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96301" y="6073378"/>
            <a:ext cx="1697355" cy="21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AI Safety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696301" y="6408896"/>
            <a:ext cx="373130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Hallucinations or inappropriate recommendations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696301" y="6717506"/>
            <a:ext cx="3731300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Mitigation: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Guardrails + retrieval; human-approval loop for consequential actions</a:t>
            </a:r>
            <a:endParaRPr lang="en-US" sz="950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51940" y="1298615"/>
            <a:ext cx="5213866" cy="5213866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8851940" y="6651307"/>
            <a:ext cx="5213866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keep the surface area small with safety defaults enabled, ensuring user trust while maintaining elegant simplicity.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572095" y="7521178"/>
            <a:ext cx="13486209" cy="157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43863" y="909280"/>
            <a:ext cx="5165884" cy="645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Day-in-the-Life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6143863" y="1836658"/>
            <a:ext cx="7003733" cy="516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32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Maya, Registered Investment Advisor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6143863" y="2822615"/>
            <a:ext cx="2582942" cy="32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Morning Workflow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143863" y="3333155"/>
            <a:ext cx="3685461" cy="601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Daily Brief flags duration drift, single-name risk, tax-loss opportunities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143863" y="3999905"/>
            <a:ext cx="3685461" cy="601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Agent drafts hedges, harvest plan, client letters → Maya approves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143863" y="4666655"/>
            <a:ext cx="3685461" cy="601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Marketplace auto-books a tax pro to review the plan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0295096" y="2822615"/>
            <a:ext cx="2582942" cy="322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Evening at Home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0295096" y="3333155"/>
            <a:ext cx="3685461" cy="601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Lifestyle Agent finalizes family trip via Riva voice interface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10295096" y="3999905"/>
            <a:ext cx="3685461" cy="601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 logs product warranties from recent purchases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0295096" y="4666655"/>
            <a:ext cx="3685461" cy="12020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Privacy maintained: Sensitive steps processed locally on RTX; heavy computational tasks burst to DGX — all with explicit consent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425565" y="6356866"/>
            <a:ext cx="7547372" cy="300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Human-in-the-loop, compounding value, zero surprise — trust by design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6143863" y="6145649"/>
            <a:ext cx="22860" cy="722948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5" name="Text 12"/>
          <p:cNvSpPr/>
          <p:nvPr/>
        </p:nvSpPr>
        <p:spPr>
          <a:xfrm>
            <a:off x="6143863" y="7079813"/>
            <a:ext cx="7829074" cy="240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58021"/>
            <a:ext cx="3605927" cy="4474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Decision &amp; Next Steps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2969181" y="1130856"/>
            <a:ext cx="1790105" cy="223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Decision Today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72095" y="1501140"/>
            <a:ext cx="6584275" cy="552926"/>
          </a:xfrm>
          <a:prstGeom prst="roundRect">
            <a:avLst>
              <a:gd name="adj" fmla="val 9889"/>
            </a:avLst>
          </a:prstGeom>
          <a:solidFill>
            <a:srgbClr val="D0C3EE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2231" y="1702237"/>
            <a:ext cx="162639" cy="13013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95005" y="1663779"/>
            <a:ext cx="6031230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Approve Project JENSEN 90-day MVP with NVIDIA staffing, platform access, and GTM plan.</a:t>
            </a:r>
            <a:endParaRPr lang="en-US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95" y="2200513"/>
            <a:ext cx="6584275" cy="65842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78735" y="1130856"/>
            <a:ext cx="1790105" cy="223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Leave With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7481649" y="1501140"/>
            <a:ext cx="130135" cy="162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01</a:t>
            </a:r>
            <a:endParaRPr lang="en-US" sz="1000" dirty="0"/>
          </a:p>
        </p:txBody>
      </p:sp>
      <p:sp>
        <p:nvSpPr>
          <p:cNvPr id="10" name="Shape 6"/>
          <p:cNvSpPr/>
          <p:nvPr/>
        </p:nvSpPr>
        <p:spPr>
          <a:xfrm>
            <a:off x="7481649" y="1706999"/>
            <a:ext cx="6584275" cy="15240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1" name="Text 7"/>
          <p:cNvSpPr/>
          <p:nvPr/>
        </p:nvSpPr>
        <p:spPr>
          <a:xfrm>
            <a:off x="7481649" y="1802487"/>
            <a:ext cx="6584275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Named Leads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7481649" y="2127766"/>
            <a:ext cx="6584275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Hushh × NVIDIA points of contact + shared communication channel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7481649" y="2563654"/>
            <a:ext cx="130135" cy="162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7481649" y="2769513"/>
            <a:ext cx="6584275" cy="15240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5" name="Text 11"/>
          <p:cNvSpPr/>
          <p:nvPr/>
        </p:nvSpPr>
        <p:spPr>
          <a:xfrm>
            <a:off x="7481649" y="2865001"/>
            <a:ext cx="6584275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Environment Access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7481649" y="3190280"/>
            <a:ext cx="6584275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DGX/RTX, AI Enterprise platform credentials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7481649" y="3626168"/>
            <a:ext cx="130135" cy="162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7481649" y="3832027"/>
            <a:ext cx="6584275" cy="15240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9" name="Text 15"/>
          <p:cNvSpPr/>
          <p:nvPr/>
        </p:nvSpPr>
        <p:spPr>
          <a:xfrm>
            <a:off x="7481649" y="3927515"/>
            <a:ext cx="6584275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Pilot Criteria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7481649" y="4252793"/>
            <a:ext cx="6584275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Success metrics + lighthouse customer short list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7481649" y="4688681"/>
            <a:ext cx="130135" cy="162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04</a:t>
            </a:r>
            <a:endParaRPr lang="en-US" sz="1000" dirty="0"/>
          </a:p>
        </p:txBody>
      </p:sp>
      <p:sp>
        <p:nvSpPr>
          <p:cNvPr id="22" name="Shape 18"/>
          <p:cNvSpPr/>
          <p:nvPr/>
        </p:nvSpPr>
        <p:spPr>
          <a:xfrm>
            <a:off x="7481649" y="4894540"/>
            <a:ext cx="6584275" cy="15240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23" name="Text 19"/>
          <p:cNvSpPr/>
          <p:nvPr/>
        </p:nvSpPr>
        <p:spPr>
          <a:xfrm>
            <a:off x="7481649" y="4990028"/>
            <a:ext cx="6584275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GTC Planning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7481649" y="5315307"/>
            <a:ext cx="6584275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Placeholder for showcase and announcement</a:t>
            </a:r>
            <a:endParaRPr lang="en-US" sz="1000" dirty="0"/>
          </a:p>
        </p:txBody>
      </p:sp>
      <p:sp>
        <p:nvSpPr>
          <p:cNvPr id="25" name="Text 21"/>
          <p:cNvSpPr/>
          <p:nvPr/>
        </p:nvSpPr>
        <p:spPr>
          <a:xfrm>
            <a:off x="572095" y="9077682"/>
            <a:ext cx="13486209" cy="208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 ownership and immediate momentum will ensure we hit our 90-day MVP targets and establish a foundation for long-term partnership success.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572095" y="9432250"/>
            <a:ext cx="13486209" cy="166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2661523"/>
            <a:ext cx="7415927" cy="1171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200"/>
              </a:lnSpc>
              <a:buNone/>
            </a:pPr>
            <a:r>
              <a:rPr lang="en-US" sz="735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Appendix</a:t>
            </a:r>
            <a:endParaRPr lang="en-US" sz="7350" dirty="0"/>
          </a:p>
        </p:txBody>
      </p:sp>
      <p:sp>
        <p:nvSpPr>
          <p:cNvPr id="4" name="Text 1"/>
          <p:cNvSpPr/>
          <p:nvPr/>
        </p:nvSpPr>
        <p:spPr>
          <a:xfrm>
            <a:off x="1570792" y="4202906"/>
            <a:ext cx="6002298" cy="678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Supporting Information</a:t>
            </a:r>
            <a:endParaRPr lang="en-US" sz="4250" dirty="0"/>
          </a:p>
        </p:txBody>
      </p:sp>
      <p:sp>
        <p:nvSpPr>
          <p:cNvPr id="5" name="Text 2"/>
          <p:cNvSpPr/>
          <p:nvPr/>
        </p:nvSpPr>
        <p:spPr>
          <a:xfrm>
            <a:off x="864037" y="5252085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5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5905" y="452438"/>
            <a:ext cx="4525089" cy="56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Connector Pack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575905" y="1264920"/>
            <a:ext cx="3619976" cy="452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550"/>
              </a:lnSpc>
              <a:buNone/>
            </a:pPr>
            <a:r>
              <a:rPr lang="en-US" sz="28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Phase 1 Integrations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575905" y="1964174"/>
            <a:ext cx="6657023" cy="2272070"/>
          </a:xfrm>
          <a:prstGeom prst="roundRect">
            <a:avLst>
              <a:gd name="adj" fmla="val 1738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8070" y="2136338"/>
            <a:ext cx="22625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Finance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48070" y="2517815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Custodians (files/API)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48070" y="2838569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Broker statements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48070" y="3159323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Bank/credit accounts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48070" y="3480078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Tax documents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748070" y="3800832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Pricing/news feeds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397472" y="1964174"/>
            <a:ext cx="6657023" cy="2272070"/>
          </a:xfrm>
          <a:prstGeom prst="roundRect">
            <a:avLst>
              <a:gd name="adj" fmla="val 1738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69637" y="2136338"/>
            <a:ext cx="22625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Work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7569637" y="2517815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Email integration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569637" y="2838569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Calendar synchronization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569637" y="3159323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 storage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569637" y="3480078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Cloud drive access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569637" y="3800832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Slack/Teams messaging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75905" y="4400788"/>
            <a:ext cx="6657023" cy="2272070"/>
          </a:xfrm>
          <a:prstGeom prst="roundRect">
            <a:avLst>
              <a:gd name="adj" fmla="val 1738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8070" y="4572953"/>
            <a:ext cx="22625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Lifestyle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748070" y="4954429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Travel (air/hotel/loyalty)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48070" y="5275183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E-commerce receipts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748070" y="5595938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Subscription management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48070" y="5916692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Maps/location services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748070" y="6237446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Vendor relationships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397472" y="4400788"/>
            <a:ext cx="6657023" cy="2272070"/>
          </a:xfrm>
          <a:prstGeom prst="roundRect">
            <a:avLst>
              <a:gd name="adj" fmla="val 1738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569637" y="4572953"/>
            <a:ext cx="22625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Identity &amp; Consent</a:t>
            </a:r>
            <a:endParaRPr lang="en-US" sz="1750" dirty="0"/>
          </a:p>
        </p:txBody>
      </p:sp>
      <p:sp>
        <p:nvSpPr>
          <p:cNvPr id="27" name="Text 25"/>
          <p:cNvSpPr/>
          <p:nvPr/>
        </p:nvSpPr>
        <p:spPr>
          <a:xfrm>
            <a:off x="7569637" y="4954429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KYC/ID verification vault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7569637" y="5275183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Consent receipts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7569637" y="5595938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Shareable data cards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7569637" y="5916692"/>
            <a:ext cx="6312694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50"/>
              </a:lnSpc>
              <a:buSzPct val="100000"/>
              <a:buChar char="•"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Permission management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575905" y="6857881"/>
            <a:ext cx="13478589" cy="526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These initial connectors represent the highest-value data sources for our target users, providing comprehensive coverage while maintaining manageable integration complexity.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75905" y="7569398"/>
            <a:ext cx="13478589" cy="210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39447"/>
            <a:ext cx="3394710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Ownership Matrix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72095" y="948809"/>
            <a:ext cx="4038005" cy="339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RACI Responsibility Assignment</a:t>
            </a:r>
            <a:endParaRPr lang="en-US" sz="2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910" y="1473398"/>
            <a:ext cx="13408462" cy="666059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504561" y="3332092"/>
            <a:ext cx="3196201" cy="417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NVIDIA GTM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378" y="3183324"/>
            <a:ext cx="674305" cy="67430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504561" y="5840715"/>
            <a:ext cx="3196201" cy="417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NVIDIA Enablement</a:t>
            </a:r>
            <a:endParaRPr lang="en-US" sz="14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378" y="5691946"/>
            <a:ext cx="674305" cy="67430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29442" y="5840715"/>
            <a:ext cx="3196201" cy="417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Platform</a:t>
            </a:r>
            <a:endParaRPr lang="en-US" sz="14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995" y="5853779"/>
            <a:ext cx="674304" cy="674304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2259" y="3345368"/>
            <a:ext cx="674304" cy="674304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944192" y="3325560"/>
            <a:ext cx="3182715" cy="417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Product</a:t>
            </a:r>
            <a:endParaRPr lang="en-US" sz="1450" dirty="0"/>
          </a:p>
        </p:txBody>
      </p:sp>
      <p:sp>
        <p:nvSpPr>
          <p:cNvPr id="13" name="Text 6"/>
          <p:cNvSpPr/>
          <p:nvPr/>
        </p:nvSpPr>
        <p:spPr>
          <a:xfrm>
            <a:off x="572095" y="8396168"/>
            <a:ext cx="1815108" cy="21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Responsibilities</a:t>
            </a:r>
            <a:endParaRPr lang="en-US" sz="1300" dirty="0"/>
          </a:p>
        </p:txBody>
      </p:sp>
      <p:sp>
        <p:nvSpPr>
          <p:cNvPr id="14" name="Text 7"/>
          <p:cNvSpPr/>
          <p:nvPr/>
        </p:nvSpPr>
        <p:spPr>
          <a:xfrm>
            <a:off x="572095" y="8731687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strategy and user experience design</a:t>
            </a:r>
            <a:endParaRPr lang="en-US" sz="950" dirty="0"/>
          </a:p>
        </p:txBody>
      </p:sp>
      <p:sp>
        <p:nvSpPr>
          <p:cNvPr id="15" name="Text 8"/>
          <p:cNvSpPr/>
          <p:nvPr/>
        </p:nvSpPr>
        <p:spPr>
          <a:xfrm>
            <a:off x="572095" y="8972312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Link/Vault/Agent/Flow component development</a:t>
            </a:r>
            <a:endParaRPr lang="en-US" sz="950" dirty="0"/>
          </a:p>
        </p:txBody>
      </p:sp>
      <p:sp>
        <p:nvSpPr>
          <p:cNvPr id="16" name="Text 9"/>
          <p:cNvSpPr/>
          <p:nvPr/>
        </p:nvSpPr>
        <p:spPr>
          <a:xfrm>
            <a:off x="572095" y="9212937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Expert Marketplace operations</a:t>
            </a:r>
            <a:endParaRPr lang="en-US" sz="950" dirty="0"/>
          </a:p>
        </p:txBody>
      </p:sp>
      <p:sp>
        <p:nvSpPr>
          <p:cNvPr id="17" name="Text 10"/>
          <p:cNvSpPr/>
          <p:nvPr/>
        </p:nvSpPr>
        <p:spPr>
          <a:xfrm>
            <a:off x="572095" y="9453563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Enterprise controls implementation</a:t>
            </a:r>
            <a:endParaRPr lang="en-US" sz="950" dirty="0"/>
          </a:p>
        </p:txBody>
      </p:sp>
      <p:sp>
        <p:nvSpPr>
          <p:cNvPr id="18" name="Text 11"/>
          <p:cNvSpPr/>
          <p:nvPr/>
        </p:nvSpPr>
        <p:spPr>
          <a:xfrm>
            <a:off x="572095" y="9694188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User support and success management</a:t>
            </a:r>
            <a:endParaRPr lang="en-US" sz="950" dirty="0"/>
          </a:p>
        </p:txBody>
      </p:sp>
      <p:sp>
        <p:nvSpPr>
          <p:cNvPr id="19" name="Text 12"/>
          <p:cNvSpPr/>
          <p:nvPr/>
        </p:nvSpPr>
        <p:spPr>
          <a:xfrm>
            <a:off x="7473315" y="8396168"/>
            <a:ext cx="1904405" cy="21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NVIDIA Responsibilities</a:t>
            </a:r>
            <a:endParaRPr lang="en-US" sz="1300" dirty="0"/>
          </a:p>
        </p:txBody>
      </p:sp>
      <p:sp>
        <p:nvSpPr>
          <p:cNvPr id="20" name="Text 13"/>
          <p:cNvSpPr/>
          <p:nvPr/>
        </p:nvSpPr>
        <p:spPr>
          <a:xfrm>
            <a:off x="7473315" y="8731687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NeMo/Riva/Triton/TensorRT enablement</a:t>
            </a:r>
            <a:endParaRPr lang="en-US" sz="950" dirty="0"/>
          </a:p>
        </p:txBody>
      </p:sp>
      <p:sp>
        <p:nvSpPr>
          <p:cNvPr id="21" name="Text 14"/>
          <p:cNvSpPr/>
          <p:nvPr/>
        </p:nvSpPr>
        <p:spPr>
          <a:xfrm>
            <a:off x="7473315" y="8972312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RTX/Jetson/DGX technical guidance</a:t>
            </a:r>
            <a:endParaRPr lang="en-US" sz="950" dirty="0"/>
          </a:p>
        </p:txBody>
      </p:sp>
      <p:sp>
        <p:nvSpPr>
          <p:cNvPr id="22" name="Text 15"/>
          <p:cNvSpPr/>
          <p:nvPr/>
        </p:nvSpPr>
        <p:spPr>
          <a:xfrm>
            <a:off x="7473315" y="9212937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compute implementation path</a:t>
            </a:r>
            <a:endParaRPr lang="en-US" sz="950" dirty="0"/>
          </a:p>
        </p:txBody>
      </p:sp>
      <p:sp>
        <p:nvSpPr>
          <p:cNvPr id="23" name="Text 16"/>
          <p:cNvSpPr/>
          <p:nvPr/>
        </p:nvSpPr>
        <p:spPr>
          <a:xfrm>
            <a:off x="7473315" y="9453563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Co-sell and channel management</a:t>
            </a:r>
            <a:endParaRPr lang="en-US" sz="950" dirty="0"/>
          </a:p>
        </p:txBody>
      </p:sp>
      <p:sp>
        <p:nvSpPr>
          <p:cNvPr id="24" name="Text 17"/>
          <p:cNvSpPr/>
          <p:nvPr/>
        </p:nvSpPr>
        <p:spPr>
          <a:xfrm>
            <a:off x="7473315" y="9694188"/>
            <a:ext cx="6592610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GTC showcase and lighthouse introductions</a:t>
            </a:r>
            <a:endParaRPr lang="en-US" sz="950" dirty="0"/>
          </a:p>
        </p:txBody>
      </p:sp>
      <p:sp>
        <p:nvSpPr>
          <p:cNvPr id="25" name="Text 18"/>
          <p:cNvSpPr/>
          <p:nvPr/>
        </p:nvSpPr>
        <p:spPr>
          <a:xfrm>
            <a:off x="572095" y="10073640"/>
            <a:ext cx="13486209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 ownership with collaborative touchpoints ensures efficient execution and prevents misalignment during the development process.</a:t>
            </a:r>
            <a:endParaRPr lang="en-US" sz="950" dirty="0"/>
          </a:p>
        </p:txBody>
      </p:sp>
      <p:sp>
        <p:nvSpPr>
          <p:cNvPr id="26" name="Text 19"/>
          <p:cNvSpPr/>
          <p:nvPr/>
        </p:nvSpPr>
        <p:spPr>
          <a:xfrm>
            <a:off x="572095" y="10409992"/>
            <a:ext cx="13486209" cy="157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1648" y="629841"/>
            <a:ext cx="6299359" cy="787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200"/>
              </a:lnSpc>
              <a:buNone/>
            </a:pPr>
            <a:r>
              <a:rPr lang="en-US" sz="49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One Ask</a:t>
            </a:r>
            <a:endParaRPr lang="en-US" sz="4950" dirty="0"/>
          </a:p>
        </p:txBody>
      </p:sp>
      <p:sp>
        <p:nvSpPr>
          <p:cNvPr id="3" name="Shape 1"/>
          <p:cNvSpPr/>
          <p:nvPr/>
        </p:nvSpPr>
        <p:spPr>
          <a:xfrm>
            <a:off x="801648" y="1875234"/>
            <a:ext cx="6399014" cy="2176463"/>
          </a:xfrm>
          <a:prstGeom prst="roundRect">
            <a:avLst>
              <a:gd name="adj" fmla="val 4420"/>
            </a:avLst>
          </a:prstGeom>
          <a:solidFill>
            <a:srgbClr val="FDFAF7"/>
          </a:solidFill>
          <a:ln w="30480">
            <a:solidFill>
              <a:srgbClr val="6237C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61085" y="2134672"/>
            <a:ext cx="5880140" cy="7872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Green-light "Project JENSEN" (90-day MVP)</a:t>
            </a:r>
            <a:endParaRPr lang="en-US" sz="2450" dirty="0"/>
          </a:p>
        </p:txBody>
      </p:sp>
      <p:sp>
        <p:nvSpPr>
          <p:cNvPr id="5" name="Text 3"/>
          <p:cNvSpPr/>
          <p:nvPr/>
        </p:nvSpPr>
        <p:spPr>
          <a:xfrm>
            <a:off x="1061085" y="3059311"/>
            <a:ext cx="5880140" cy="732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Co-build Hushh Personal Data Agent (Financial + Lifestyle) on NVIDIA AI stack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7429619" y="1875234"/>
            <a:ext cx="6399133" cy="2176463"/>
          </a:xfrm>
          <a:prstGeom prst="roundRect">
            <a:avLst>
              <a:gd name="adj" fmla="val 4420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689056" y="2134672"/>
            <a:ext cx="4462463" cy="393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Enable Privacy-First Operation</a:t>
            </a:r>
            <a:endParaRPr lang="en-US" sz="2450" dirty="0"/>
          </a:p>
        </p:txBody>
      </p:sp>
      <p:sp>
        <p:nvSpPr>
          <p:cNvPr id="8" name="Text 6"/>
          <p:cNvSpPr/>
          <p:nvPr/>
        </p:nvSpPr>
        <p:spPr>
          <a:xfrm>
            <a:off x="7689056" y="2665690"/>
            <a:ext cx="5880259" cy="740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Edge-to-cloud architecture (RTX </a:t>
            </a:r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↔</a:t>
            </a:r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DGX) with consent-driven processing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01648" y="4280654"/>
            <a:ext cx="6399014" cy="1782842"/>
          </a:xfrm>
          <a:prstGeom prst="roundRect">
            <a:avLst>
              <a:gd name="adj" fmla="val 5396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61085" y="4540091"/>
            <a:ext cx="3993594" cy="393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Launch Expert Marketplace</a:t>
            </a:r>
            <a:endParaRPr lang="en-US" sz="2450" dirty="0"/>
          </a:p>
        </p:txBody>
      </p:sp>
      <p:sp>
        <p:nvSpPr>
          <p:cNvPr id="11" name="Text 9"/>
          <p:cNvSpPr/>
          <p:nvPr/>
        </p:nvSpPr>
        <p:spPr>
          <a:xfrm>
            <a:off x="1061085" y="5071110"/>
            <a:ext cx="5880140" cy="732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"Train the human + the AI" with verified professional guidance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7429619" y="4280654"/>
            <a:ext cx="6399133" cy="1782842"/>
          </a:xfrm>
          <a:prstGeom prst="roundRect">
            <a:avLst>
              <a:gd name="adj" fmla="val 5396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89056" y="4540091"/>
            <a:ext cx="3238976" cy="393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Align on Go-to-Market</a:t>
            </a:r>
            <a:endParaRPr lang="en-US" sz="2450" dirty="0"/>
          </a:p>
        </p:txBody>
      </p:sp>
      <p:sp>
        <p:nvSpPr>
          <p:cNvPr id="14" name="Text 12"/>
          <p:cNvSpPr/>
          <p:nvPr/>
        </p:nvSpPr>
        <p:spPr>
          <a:xfrm>
            <a:off x="7689056" y="5071110"/>
            <a:ext cx="5880259" cy="366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Co-sell motion and GTC showcase opportunity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01648" y="6321147"/>
            <a:ext cx="13027104" cy="732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is a single high-leverage initiative: build, optimize, and go to market together with a shared vision for privacy-first AI.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01648" y="7311747"/>
            <a:ext cx="13027104" cy="293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505" y="814626"/>
            <a:ext cx="6321147" cy="790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200"/>
              </a:lnSpc>
              <a:buNone/>
            </a:pPr>
            <a:r>
              <a:rPr lang="en-US" sz="49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Visual Architecture</a:t>
            </a:r>
            <a:endParaRPr lang="en-US" sz="4950" dirty="0"/>
          </a:p>
        </p:txBody>
      </p:sp>
      <p:sp>
        <p:nvSpPr>
          <p:cNvPr id="4" name="Text 1"/>
          <p:cNvSpPr/>
          <p:nvPr/>
        </p:nvSpPr>
        <p:spPr>
          <a:xfrm>
            <a:off x="804505" y="1949410"/>
            <a:ext cx="5427821" cy="631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Detailed System Design</a:t>
            </a:r>
            <a:endParaRPr lang="en-US" sz="3950" dirty="0"/>
          </a:p>
        </p:txBody>
      </p:sp>
      <p:sp>
        <p:nvSpPr>
          <p:cNvPr id="5" name="Text 2"/>
          <p:cNvSpPr/>
          <p:nvPr/>
        </p:nvSpPr>
        <p:spPr>
          <a:xfrm>
            <a:off x="804505" y="2926080"/>
            <a:ext cx="7534989" cy="2206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layered architecture maps Hushh components (Link, Vault, Agent, Flow) to corresponding NVIDIA technologies (NeMo/Guardrails, Riva, Triton/TensorRT-LLM, RTX/Jetson/DGX), highlighting both on-device and cloud processing paths. The consent ledger serves as the foundation, ensuring all data access and processing follows user-approved parameters.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04505" y="5391269"/>
            <a:ext cx="7534989" cy="147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elements include the retrieval augmentation system for grounded responses, the approval workflow for consequential actions, and comprehensive audit trails for transparency and compliance.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04505" y="7120890"/>
            <a:ext cx="7534989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7448" y="647700"/>
            <a:ext cx="5980509" cy="747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7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KPI Dashboard</a:t>
            </a:r>
            <a:endParaRPr lang="en-US" sz="4700" dirty="0"/>
          </a:p>
        </p:txBody>
      </p:sp>
      <p:sp>
        <p:nvSpPr>
          <p:cNvPr id="4" name="Text 1"/>
          <p:cNvSpPr/>
          <p:nvPr/>
        </p:nvSpPr>
        <p:spPr>
          <a:xfrm>
            <a:off x="6247448" y="1721287"/>
            <a:ext cx="5461516" cy="597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Performance Monitoring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6247448" y="2862739"/>
            <a:ext cx="2159675" cy="373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Performance</a:t>
            </a:r>
            <a:endParaRPr lang="en-US" sz="2350" dirty="0"/>
          </a:p>
        </p:txBody>
      </p:sp>
      <p:sp>
        <p:nvSpPr>
          <p:cNvPr id="6" name="Text 3"/>
          <p:cNvSpPr/>
          <p:nvPr/>
        </p:nvSpPr>
        <p:spPr>
          <a:xfrm>
            <a:off x="6247448" y="3454003"/>
            <a:ext cx="2159675" cy="348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p95 latency: &lt; 2s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247448" y="3878104"/>
            <a:ext cx="2159675" cy="696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Hallucination rate: &lt; 1%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945285" y="2862739"/>
            <a:ext cx="2159675" cy="373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Efficiency</a:t>
            </a:r>
            <a:endParaRPr lang="en-US" sz="2350" dirty="0"/>
          </a:p>
        </p:txBody>
      </p:sp>
      <p:sp>
        <p:nvSpPr>
          <p:cNvPr id="9" name="Text 6"/>
          <p:cNvSpPr/>
          <p:nvPr/>
        </p:nvSpPr>
        <p:spPr>
          <a:xfrm>
            <a:off x="8945285" y="3454003"/>
            <a:ext cx="2159675" cy="696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Automation rate: ≥ 60%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8945285" y="4226123"/>
            <a:ext cx="2159675" cy="1044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On-device processing: ≥ 40%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1643122" y="2862739"/>
            <a:ext cx="2241233" cy="373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Satisfaction</a:t>
            </a:r>
            <a:endParaRPr lang="en-US" sz="2350" dirty="0"/>
          </a:p>
        </p:txBody>
      </p:sp>
      <p:sp>
        <p:nvSpPr>
          <p:cNvPr id="12" name="Text 9"/>
          <p:cNvSpPr/>
          <p:nvPr/>
        </p:nvSpPr>
        <p:spPr>
          <a:xfrm>
            <a:off x="11643122" y="3454003"/>
            <a:ext cx="2241233" cy="696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NPS (Consumer): ≥ 70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643122" y="4226123"/>
            <a:ext cx="2241233" cy="696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NPS (Advisor): ≥ 60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1643122" y="4998244"/>
            <a:ext cx="2241233" cy="696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Marketplace activation: 50%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247448" y="6014918"/>
            <a:ext cx="7621905" cy="1044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dashboard provides real-time visibility into system performance and user satisfaction metrics, enabling data-driven optimization and early identification of potential issues.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6247448" y="7303532"/>
            <a:ext cx="7621905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93502"/>
            <a:ext cx="4475202" cy="491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Financial Agent Features</a:t>
            </a:r>
            <a:endParaRPr lang="en-US" sz="3050" dirty="0"/>
          </a:p>
        </p:txBody>
      </p:sp>
      <p:sp>
        <p:nvSpPr>
          <p:cNvPr id="3" name="Shape 1"/>
          <p:cNvSpPr/>
          <p:nvPr/>
        </p:nvSpPr>
        <p:spPr>
          <a:xfrm>
            <a:off x="572095" y="1260872"/>
            <a:ext cx="321945" cy="321945"/>
          </a:xfrm>
          <a:prstGeom prst="roundRect">
            <a:avLst>
              <a:gd name="adj" fmla="val 18668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37034" y="1310045"/>
            <a:ext cx="1967508" cy="245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Daily Financial Brief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037034" y="1699022"/>
            <a:ext cx="6103620" cy="457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AI-generated summary of portfolio performance, market movements, and actionable insights delivered each morning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72095" y="2443043"/>
            <a:ext cx="321945" cy="321945"/>
          </a:xfrm>
          <a:prstGeom prst="roundRect">
            <a:avLst>
              <a:gd name="adj" fmla="val 18668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37034" y="2492216"/>
            <a:ext cx="2095381" cy="245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Risk Exposure Analysis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37034" y="2881193"/>
            <a:ext cx="6103620" cy="457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Automated identification of concentration risk, correlation issues, and potential vulnerabilities across asset classes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2095" y="3625215"/>
            <a:ext cx="321945" cy="321945"/>
          </a:xfrm>
          <a:prstGeom prst="roundRect">
            <a:avLst>
              <a:gd name="adj" fmla="val 18668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37034" y="3674388"/>
            <a:ext cx="1967508" cy="245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Tax-Aware Planning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37034" y="4063365"/>
            <a:ext cx="6103620" cy="457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Proactive tax-loss harvesting recommendations and tax-efficient investment suggestions based on real-time portfolio analysis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72095" y="4807387"/>
            <a:ext cx="321945" cy="321945"/>
          </a:xfrm>
          <a:prstGeom prst="roundRect">
            <a:avLst>
              <a:gd name="adj" fmla="val 18668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37034" y="4856559"/>
            <a:ext cx="2410063" cy="245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Compliant Documentation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37034" y="5245537"/>
            <a:ext cx="6103620" cy="457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Automated generation of required regulatory disclosures and audit-ready documentation for all transactions and recommendations</a:t>
            </a:r>
            <a:endParaRPr lang="en-US" sz="1100" dirty="0"/>
          </a:p>
        </p:txBody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7366" y="1260872"/>
            <a:ext cx="6568559" cy="6568559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7497366" y="7990403"/>
            <a:ext cx="6568559" cy="686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Financial Agent leverages privacy-first architecture to provide institutional-grade insights while keeping sensitive financial data secure. All recommendations include clear explanations and can be reviewed by human experts through the marketplace.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72095" y="8966954"/>
            <a:ext cx="13486209" cy="182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98026"/>
            <a:ext cx="4359235" cy="497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Lifestyle Agent Features</a:t>
            </a:r>
            <a:endParaRPr lang="en-US" sz="3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095" y="1275517"/>
            <a:ext cx="6566535" cy="65665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2095" y="8004810"/>
            <a:ext cx="6566535" cy="694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Lifestyle Agent seamlessly connects personal preferences, calendar events, and external services to automate routine tasks while maintaining complete user control over sensitive information and decision-making.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7499390" y="1275517"/>
            <a:ext cx="325636" cy="325636"/>
          </a:xfrm>
          <a:prstGeom prst="roundRect">
            <a:avLst>
              <a:gd name="adj" fmla="val 18673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969687" y="1325166"/>
            <a:ext cx="1990606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Trip Orchestration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69687" y="1718667"/>
            <a:ext cx="6096238" cy="463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End-to-end travel planning with AI-driven recommendations based on preferences, loyalty programs, and budget constraints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7499390" y="2471261"/>
            <a:ext cx="325636" cy="325636"/>
          </a:xfrm>
          <a:prstGeom prst="roundRect">
            <a:avLst>
              <a:gd name="adj" fmla="val 18673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969687" y="2520910"/>
            <a:ext cx="1990606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Commerce Assistant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969687" y="2914412"/>
            <a:ext cx="6096238" cy="463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Personalized shopping recommendations, price tracking, warranty management, and receipt organization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7499390" y="3667006"/>
            <a:ext cx="325636" cy="325636"/>
          </a:xfrm>
          <a:prstGeom prst="roundRect">
            <a:avLst>
              <a:gd name="adj" fmla="val 18673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69687" y="3716655"/>
            <a:ext cx="2646759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Household Operating System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969687" y="4110157"/>
            <a:ext cx="6096238" cy="463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Unified interface for managing home services, subscriptions, maintenance schedules, and family calendars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7499390" y="4862751"/>
            <a:ext cx="325636" cy="325636"/>
          </a:xfrm>
          <a:prstGeom prst="roundRect">
            <a:avLst>
              <a:gd name="adj" fmla="val 18673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969687" y="4912400"/>
            <a:ext cx="2063234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Voice-First Experience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7969687" y="5305901"/>
            <a:ext cx="6096238" cy="463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Natural language interface powered by Riva for hands-free control and information access across all lifestyle domains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72095" y="8992553"/>
            <a:ext cx="13486209" cy="185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5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71118"/>
            <a:ext cx="3712131" cy="463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650"/>
              </a:lnSpc>
              <a:buNone/>
            </a:pPr>
            <a:r>
              <a:rPr lang="en-US" sz="2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Expert Marketplace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72095" y="1037511"/>
            <a:ext cx="3386733" cy="371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Human-AI Collaboration</a:t>
            </a:r>
            <a:endParaRPr lang="en-US" sz="2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095" y="1762839"/>
            <a:ext cx="5196840" cy="5196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2095" y="7111484"/>
            <a:ext cx="5196840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marketplace provides users with access to verified professionals who can review AI recommendations, provide specialized expertise, and create playbooks that the agent can execute.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105882" y="1745933"/>
            <a:ext cx="1856065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Key Features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105882" y="2129671"/>
            <a:ext cx="7959923" cy="883087"/>
          </a:xfrm>
          <a:prstGeom prst="roundRect">
            <a:avLst>
              <a:gd name="adj" fmla="val 6420"/>
            </a:avLst>
          </a:prstGeom>
          <a:solidFill>
            <a:srgbClr val="FDFAF7"/>
          </a:solidFill>
          <a:ln w="15240">
            <a:solidFill>
              <a:srgbClr val="6237C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105882" y="2129671"/>
            <a:ext cx="30480" cy="883087"/>
          </a:xfrm>
          <a:prstGeom prst="roundRect">
            <a:avLst>
              <a:gd name="adj" fmla="val 186006"/>
            </a:avLst>
          </a:prstGeom>
          <a:solidFill>
            <a:srgbClr val="6237C8"/>
          </a:solidFill>
          <a:ln/>
        </p:spPr>
      </p:sp>
      <p:sp>
        <p:nvSpPr>
          <p:cNvPr id="9" name="Text 6"/>
          <p:cNvSpPr/>
          <p:nvPr/>
        </p:nvSpPr>
        <p:spPr>
          <a:xfrm>
            <a:off x="6286500" y="2279809"/>
            <a:ext cx="1856065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Verified Credentials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286500" y="2646640"/>
            <a:ext cx="7629168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 experts undergo rigorous verification of licenses, certifications, and professional background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105882" y="3147655"/>
            <a:ext cx="7959923" cy="883087"/>
          </a:xfrm>
          <a:prstGeom prst="roundRect">
            <a:avLst>
              <a:gd name="adj" fmla="val 6420"/>
            </a:avLst>
          </a:prstGeom>
          <a:solidFill>
            <a:srgbClr val="FDFAF7"/>
          </a:solidFill>
          <a:ln w="15240">
            <a:solidFill>
              <a:srgbClr val="C6BDD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105882" y="3147655"/>
            <a:ext cx="30480" cy="883087"/>
          </a:xfrm>
          <a:prstGeom prst="roundRect">
            <a:avLst>
              <a:gd name="adj" fmla="val 186006"/>
            </a:avLst>
          </a:prstGeom>
          <a:solidFill>
            <a:srgbClr val="6237C8"/>
          </a:solidFill>
          <a:ln/>
        </p:spPr>
      </p:sp>
      <p:sp>
        <p:nvSpPr>
          <p:cNvPr id="13" name="Text 10"/>
          <p:cNvSpPr/>
          <p:nvPr/>
        </p:nvSpPr>
        <p:spPr>
          <a:xfrm>
            <a:off x="6286500" y="3297793"/>
            <a:ext cx="1856065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Knowledge Transfer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286500" y="3664625"/>
            <a:ext cx="7629168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Experts create reusable playbooks that can be executed by the agent, extending their expertise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6105882" y="4165640"/>
            <a:ext cx="7959923" cy="883087"/>
          </a:xfrm>
          <a:prstGeom prst="roundRect">
            <a:avLst>
              <a:gd name="adj" fmla="val 6420"/>
            </a:avLst>
          </a:prstGeom>
          <a:solidFill>
            <a:srgbClr val="FDFAF7"/>
          </a:solidFill>
          <a:ln w="15240">
            <a:solidFill>
              <a:srgbClr val="C6BDDA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105882" y="4165640"/>
            <a:ext cx="30480" cy="883087"/>
          </a:xfrm>
          <a:prstGeom prst="roundRect">
            <a:avLst>
              <a:gd name="adj" fmla="val 186006"/>
            </a:avLst>
          </a:prstGeom>
          <a:solidFill>
            <a:srgbClr val="6237C8"/>
          </a:solidFill>
          <a:ln/>
        </p:spPr>
      </p:sp>
      <p:sp>
        <p:nvSpPr>
          <p:cNvPr id="17" name="Text 14"/>
          <p:cNvSpPr/>
          <p:nvPr/>
        </p:nvSpPr>
        <p:spPr>
          <a:xfrm>
            <a:off x="6286500" y="4315778"/>
            <a:ext cx="1856065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Seamless Handoff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6286500" y="4682609"/>
            <a:ext cx="7629168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Intelligent routing of complex questions from AI to appropriate human experts when needed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105882" y="5183624"/>
            <a:ext cx="7959923" cy="883087"/>
          </a:xfrm>
          <a:prstGeom prst="roundRect">
            <a:avLst>
              <a:gd name="adj" fmla="val 6420"/>
            </a:avLst>
          </a:prstGeom>
          <a:solidFill>
            <a:srgbClr val="FDFAF7"/>
          </a:solidFill>
          <a:ln w="15240">
            <a:solidFill>
              <a:srgbClr val="C6BDDA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105882" y="5183624"/>
            <a:ext cx="30480" cy="883087"/>
          </a:xfrm>
          <a:prstGeom prst="roundRect">
            <a:avLst>
              <a:gd name="adj" fmla="val 186006"/>
            </a:avLst>
          </a:prstGeom>
          <a:solidFill>
            <a:srgbClr val="6237C8"/>
          </a:solidFill>
          <a:ln/>
        </p:spPr>
      </p:sp>
      <p:sp>
        <p:nvSpPr>
          <p:cNvPr id="21" name="Text 18"/>
          <p:cNvSpPr/>
          <p:nvPr/>
        </p:nvSpPr>
        <p:spPr>
          <a:xfrm>
            <a:off x="6286500" y="5333762"/>
            <a:ext cx="1856065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Secure Collaboration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286500" y="5700593"/>
            <a:ext cx="7629168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Privacy-preserving environment for sharing only relevant information with experts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572095" y="8032671"/>
            <a:ext cx="13486209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Expert Marketplace bridges the gap between AI capabilities and human expertise, ensuring users receive high-quality guidance while maintaining privacy and control over their personal data.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572095" y="8400455"/>
            <a:ext cx="13486209" cy="172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8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8893" y="526613"/>
            <a:ext cx="6421636" cy="656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Win-Win-Win Partnership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1978700" y="2819162"/>
            <a:ext cx="2628067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Users Win</a:t>
            </a:r>
            <a:endParaRPr lang="en-US" sz="2050" dirty="0"/>
          </a:p>
        </p:txBody>
      </p:sp>
      <p:sp>
        <p:nvSpPr>
          <p:cNvPr id="4" name="Text 2"/>
          <p:cNvSpPr/>
          <p:nvPr/>
        </p:nvSpPr>
        <p:spPr>
          <a:xfrm>
            <a:off x="668893" y="3262193"/>
            <a:ext cx="3937873" cy="611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Privacy-first AI with performance that doesn't compromise security or control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68893" y="3988356"/>
            <a:ext cx="3937873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data ownership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68893" y="4360902"/>
            <a:ext cx="3937873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Transparent operation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68893" y="4733449"/>
            <a:ext cx="3937873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Expert guidance when needed</a:t>
            </a:r>
            <a:endParaRPr lang="en-US" sz="15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88957" y="1602938"/>
            <a:ext cx="4652367" cy="4652367"/>
          </a:xfrm>
          <a:prstGeom prst="rect">
            <a:avLst/>
          </a:prstGeom>
        </p:spPr>
      </p:pic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729" y="3750290"/>
            <a:ext cx="285988" cy="35742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928027" y="1565791"/>
            <a:ext cx="2628067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Wins</a:t>
            </a:r>
            <a:endParaRPr lang="en-US" sz="2050" dirty="0"/>
          </a:p>
        </p:txBody>
      </p:sp>
      <p:sp>
        <p:nvSpPr>
          <p:cNvPr id="11" name="Text 7"/>
          <p:cNvSpPr/>
          <p:nvPr/>
        </p:nvSpPr>
        <p:spPr>
          <a:xfrm>
            <a:off x="9928027" y="2008823"/>
            <a:ext cx="4033480" cy="611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Accelerated development with best-in-class AI infrastructure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9928027" y="2734985"/>
            <a:ext cx="4033480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Performance optimization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9928027" y="3107531"/>
            <a:ext cx="4033480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Credibility enhancement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9928027" y="3480078"/>
            <a:ext cx="4033480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Go-to-market acceleration</a:t>
            </a:r>
            <a:endParaRPr lang="en-US" sz="150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957" y="1602938"/>
            <a:ext cx="4652367" cy="4652367"/>
          </a:xfrm>
          <a:prstGeom prst="rect">
            <a:avLst/>
          </a:prstGeom>
        </p:spPr>
      </p:pic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6177" y="2340114"/>
            <a:ext cx="285988" cy="35742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928027" y="4072533"/>
            <a:ext cx="2628067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NVIDIA Wins</a:t>
            </a:r>
            <a:endParaRPr lang="en-US" sz="2050" dirty="0"/>
          </a:p>
        </p:txBody>
      </p:sp>
      <p:sp>
        <p:nvSpPr>
          <p:cNvPr id="18" name="Text 12"/>
          <p:cNvSpPr/>
          <p:nvPr/>
        </p:nvSpPr>
        <p:spPr>
          <a:xfrm>
            <a:off x="9928027" y="4515564"/>
            <a:ext cx="4033480" cy="611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Showcase for full-stack AI with privacy-preserving architecture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9928027" y="5241727"/>
            <a:ext cx="4033480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RTX/DGX utilization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9928027" y="5614273"/>
            <a:ext cx="4033480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NeMo/Riva/Triton adoption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9928027" y="5986820"/>
            <a:ext cx="4033480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Category-defining reference</a:t>
            </a:r>
            <a:endParaRPr lang="en-US" sz="1500" dirty="0"/>
          </a:p>
        </p:txBody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8957" y="1602938"/>
            <a:ext cx="4652367" cy="4652367"/>
          </a:xfrm>
          <a:prstGeom prst="rect">
            <a:avLst/>
          </a:prstGeom>
        </p:spPr>
      </p:pic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6177" y="5160466"/>
            <a:ext cx="285988" cy="357426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955596" y="6722626"/>
            <a:ext cx="1300591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Buy • Build • Sell Together</a:t>
            </a:r>
            <a:endParaRPr lang="en-US" sz="1500" dirty="0"/>
          </a:p>
        </p:txBody>
      </p:sp>
      <p:sp>
        <p:nvSpPr>
          <p:cNvPr id="25" name="Shape 17"/>
          <p:cNvSpPr/>
          <p:nvPr/>
        </p:nvSpPr>
        <p:spPr>
          <a:xfrm>
            <a:off x="668893" y="6507599"/>
            <a:ext cx="22860" cy="735806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26" name="Text 18"/>
          <p:cNvSpPr/>
          <p:nvPr/>
        </p:nvSpPr>
        <p:spPr>
          <a:xfrm>
            <a:off x="668893" y="7458432"/>
            <a:ext cx="13292614" cy="2445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7223" y="500658"/>
            <a:ext cx="5007531" cy="625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Why Now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637223" y="1399699"/>
            <a:ext cx="4006096" cy="500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1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Strategic Rationale</a:t>
            </a:r>
            <a:endParaRPr lang="en-US" sz="3150" dirty="0"/>
          </a:p>
        </p:txBody>
      </p:sp>
      <p:sp>
        <p:nvSpPr>
          <p:cNvPr id="4" name="Text 2"/>
          <p:cNvSpPr/>
          <p:nvPr/>
        </p:nvSpPr>
        <p:spPr>
          <a:xfrm>
            <a:off x="1228963" y="2378393"/>
            <a:ext cx="2503765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Users demand trust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228963" y="2873335"/>
            <a:ext cx="7244120" cy="582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"Your data. Your business." → consent, control, and value creation without compromising privacy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228963" y="3819882"/>
            <a:ext cx="2751773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Agent epoch has arrived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228963" y="4314825"/>
            <a:ext cx="7244120" cy="2912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Daily, task-level AI requires low-latency, secure compute with seamless UX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28963" y="4970145"/>
            <a:ext cx="3916323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Edge + Cloud is the right substrate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1228963" y="5465088"/>
            <a:ext cx="7244120" cy="2912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RTX AI PCs + DGX Cloud enable private agents with superior performance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28963" y="6120408"/>
            <a:ext cx="3465790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Category creation opportunity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1228963" y="6615351"/>
            <a:ext cx="7244120" cy="2912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Expert-in-the-loop agents set the gold standard for responsible AI</a:t>
            </a:r>
            <a:endParaRPr lang="en-US" sz="1400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24806" y="2378393"/>
            <a:ext cx="5075873" cy="5075873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37223" y="7863840"/>
            <a:ext cx="13355955" cy="233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39447"/>
            <a:ext cx="3394710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We're Building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72095" y="948809"/>
            <a:ext cx="2715697" cy="339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MVP Scope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572095" y="1473398"/>
            <a:ext cx="13486209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 Data Agent connecting the user's most valuable data to act with consent: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572095" y="1948577"/>
            <a:ext cx="6592610" cy="2010489"/>
          </a:xfrm>
          <a:prstGeom prst="roundRect">
            <a:avLst>
              <a:gd name="adj" fmla="val 257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03064" y="2079546"/>
            <a:ext cx="370284" cy="370284"/>
          </a:xfrm>
          <a:prstGeom prst="roundRect">
            <a:avLst>
              <a:gd name="adj" fmla="val 24692089"/>
            </a:avLst>
          </a:prstGeom>
          <a:solidFill>
            <a:srgbClr val="6237C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862" y="2160508"/>
            <a:ext cx="166568" cy="2082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03064" y="2573179"/>
            <a:ext cx="1697355" cy="21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Financial Agent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03064" y="2908697"/>
            <a:ext cx="6330672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Daily brief with portfolio insights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703064" y="3149322"/>
            <a:ext cx="6330672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exposures and stress-tests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703064" y="3389947"/>
            <a:ext cx="6330672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Tax-aware planning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03064" y="3630573"/>
            <a:ext cx="6330672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Compliant audit trails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72095" y="4082415"/>
            <a:ext cx="6592610" cy="2010489"/>
          </a:xfrm>
          <a:prstGeom prst="roundRect">
            <a:avLst>
              <a:gd name="adj" fmla="val 257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03064" y="4213384"/>
            <a:ext cx="370284" cy="370284"/>
          </a:xfrm>
          <a:prstGeom prst="roundRect">
            <a:avLst>
              <a:gd name="adj" fmla="val 24692089"/>
            </a:avLst>
          </a:prstGeom>
          <a:solidFill>
            <a:srgbClr val="6237C8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4294346"/>
            <a:ext cx="166568" cy="20824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03064" y="4707017"/>
            <a:ext cx="1697355" cy="21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Lifestyle Agent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703064" y="5042535"/>
            <a:ext cx="6330672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Trip/event orchestration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703064" y="5283160"/>
            <a:ext cx="6330672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Commerce assistant</a:t>
            </a:r>
            <a:endParaRPr lang="en-US" sz="950" dirty="0"/>
          </a:p>
        </p:txBody>
      </p:sp>
      <p:sp>
        <p:nvSpPr>
          <p:cNvPr id="19" name="Text 15"/>
          <p:cNvSpPr/>
          <p:nvPr/>
        </p:nvSpPr>
        <p:spPr>
          <a:xfrm>
            <a:off x="703064" y="5523786"/>
            <a:ext cx="6330672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Household operating system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703064" y="5764411"/>
            <a:ext cx="6330672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Subscription management</a:t>
            </a:r>
            <a:endParaRPr lang="en-US" sz="950" dirty="0"/>
          </a:p>
        </p:txBody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3315" y="1948577"/>
            <a:ext cx="6592610" cy="6592610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7473315" y="8680013"/>
            <a:ext cx="6592610" cy="1007745"/>
          </a:xfrm>
          <a:prstGeom prst="roundRect">
            <a:avLst>
              <a:gd name="adj" fmla="val 5145"/>
            </a:avLst>
          </a:prstGeom>
          <a:solidFill>
            <a:srgbClr val="FDFAF7"/>
          </a:solidFill>
          <a:ln w="15240">
            <a:solidFill>
              <a:srgbClr val="6237C8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7611904" y="8818602"/>
            <a:ext cx="1697355" cy="212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Expert Marketplace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7611904" y="9154120"/>
            <a:ext cx="6315432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Licensed advisors &amp; concierges deliver playbooks the agent can execute, creating a human-AI hybrid experience</a:t>
            </a:r>
            <a:endParaRPr lang="en-US" sz="950" dirty="0"/>
          </a:p>
        </p:txBody>
      </p:sp>
      <p:sp>
        <p:nvSpPr>
          <p:cNvPr id="25" name="Text 20"/>
          <p:cNvSpPr/>
          <p:nvPr/>
        </p:nvSpPr>
        <p:spPr>
          <a:xfrm>
            <a:off x="572095" y="9965412"/>
            <a:ext cx="13486209" cy="157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7239" y="790337"/>
            <a:ext cx="6028611" cy="753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900"/>
              </a:lnSpc>
              <a:buNone/>
            </a:pPr>
            <a:r>
              <a:rPr lang="en-US" sz="47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Product Outcomes</a:t>
            </a:r>
            <a:endParaRPr lang="en-US" sz="4700" dirty="0"/>
          </a:p>
        </p:txBody>
      </p:sp>
      <p:sp>
        <p:nvSpPr>
          <p:cNvPr id="3" name="Text 1"/>
          <p:cNvSpPr/>
          <p:nvPr/>
        </p:nvSpPr>
        <p:spPr>
          <a:xfrm>
            <a:off x="767239" y="1872496"/>
            <a:ext cx="4822865" cy="602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User Value</a:t>
            </a:r>
            <a:endParaRPr lang="en-US" sz="3750" dirty="0"/>
          </a:p>
        </p:txBody>
      </p:sp>
      <p:sp>
        <p:nvSpPr>
          <p:cNvPr id="4" name="Text 2"/>
          <p:cNvSpPr/>
          <p:nvPr/>
        </p:nvSpPr>
        <p:spPr>
          <a:xfrm>
            <a:off x="767239" y="2913578"/>
            <a:ext cx="3068479" cy="723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50"/>
              </a:lnSpc>
              <a:buNone/>
            </a:pPr>
            <a:r>
              <a:rPr lang="en-US" sz="5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2s</a:t>
            </a:r>
            <a:endParaRPr lang="en-US" sz="5650" dirty="0"/>
          </a:p>
        </p:txBody>
      </p:sp>
      <p:sp>
        <p:nvSpPr>
          <p:cNvPr id="5" name="Text 3"/>
          <p:cNvSpPr/>
          <p:nvPr/>
        </p:nvSpPr>
        <p:spPr>
          <a:xfrm>
            <a:off x="794266" y="3910846"/>
            <a:ext cx="3014305" cy="376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Speed to Clarity</a:t>
            </a:r>
            <a:endParaRPr lang="en-US" sz="2350" dirty="0"/>
          </a:p>
        </p:txBody>
      </p:sp>
      <p:sp>
        <p:nvSpPr>
          <p:cNvPr id="6" name="Text 4"/>
          <p:cNvSpPr/>
          <p:nvPr/>
        </p:nvSpPr>
        <p:spPr>
          <a:xfrm>
            <a:off x="767239" y="4419124"/>
            <a:ext cx="3068479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answers for routine financial and lifestyle queries, eliminating research time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109680" y="2913578"/>
            <a:ext cx="3068479" cy="723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50"/>
              </a:lnSpc>
              <a:buNone/>
            </a:pPr>
            <a:r>
              <a:rPr lang="en-US" sz="5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60%</a:t>
            </a:r>
            <a:endParaRPr lang="en-US" sz="5650" dirty="0"/>
          </a:p>
        </p:txBody>
      </p:sp>
      <p:sp>
        <p:nvSpPr>
          <p:cNvPr id="8" name="Text 6"/>
          <p:cNvSpPr/>
          <p:nvPr/>
        </p:nvSpPr>
        <p:spPr>
          <a:xfrm>
            <a:off x="4136707" y="3910846"/>
            <a:ext cx="3014305" cy="376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Task Automation</a:t>
            </a:r>
            <a:endParaRPr lang="en-US" sz="2350" dirty="0"/>
          </a:p>
        </p:txBody>
      </p:sp>
      <p:sp>
        <p:nvSpPr>
          <p:cNvPr id="9" name="Text 7"/>
          <p:cNvSpPr/>
          <p:nvPr/>
        </p:nvSpPr>
        <p:spPr>
          <a:xfrm>
            <a:off x="4109680" y="4419124"/>
            <a:ext cx="3068479" cy="10519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Percentage of repetitive tasks executed safely with user approval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452122" y="2913578"/>
            <a:ext cx="3068479" cy="723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50"/>
              </a:lnSpc>
              <a:buNone/>
            </a:pPr>
            <a:r>
              <a:rPr lang="en-US" sz="5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24/7</a:t>
            </a:r>
            <a:endParaRPr lang="en-US" sz="5650" dirty="0"/>
          </a:p>
        </p:txBody>
      </p:sp>
      <p:sp>
        <p:nvSpPr>
          <p:cNvPr id="11" name="Text 9"/>
          <p:cNvSpPr/>
          <p:nvPr/>
        </p:nvSpPr>
        <p:spPr>
          <a:xfrm>
            <a:off x="7479149" y="3910846"/>
            <a:ext cx="3014305" cy="376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Continuous Learning</a:t>
            </a:r>
            <a:endParaRPr lang="en-US" sz="2350" dirty="0"/>
          </a:p>
        </p:txBody>
      </p:sp>
      <p:sp>
        <p:nvSpPr>
          <p:cNvPr id="12" name="Text 10"/>
          <p:cNvSpPr/>
          <p:nvPr/>
        </p:nvSpPr>
        <p:spPr>
          <a:xfrm>
            <a:off x="7452122" y="4419124"/>
            <a:ext cx="3068479" cy="10519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Experts teach users and tune their agents over time, creating compounding value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0794563" y="2913578"/>
            <a:ext cx="3068598" cy="723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50"/>
              </a:lnSpc>
              <a:buNone/>
            </a:pPr>
            <a:r>
              <a:rPr lang="en-US" sz="5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100%</a:t>
            </a:r>
            <a:endParaRPr lang="en-US" sz="5650" dirty="0"/>
          </a:p>
        </p:txBody>
      </p:sp>
      <p:sp>
        <p:nvSpPr>
          <p:cNvPr id="14" name="Text 12"/>
          <p:cNvSpPr/>
          <p:nvPr/>
        </p:nvSpPr>
        <p:spPr>
          <a:xfrm>
            <a:off x="10821710" y="3910846"/>
            <a:ext cx="3014305" cy="376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Trust by Design</a:t>
            </a:r>
            <a:endParaRPr lang="en-US" sz="2350" dirty="0"/>
          </a:p>
        </p:txBody>
      </p:sp>
      <p:sp>
        <p:nvSpPr>
          <p:cNvPr id="15" name="Text 13"/>
          <p:cNvSpPr/>
          <p:nvPr/>
        </p:nvSpPr>
        <p:spPr>
          <a:xfrm>
            <a:off x="10794563" y="4419124"/>
            <a:ext cx="3068598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processing by default; cloud when needed; complete audit trail for peace of mind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095970" y="6314837"/>
            <a:ext cx="12767191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Value accrues daily; trust compounds via transparency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767239" y="6068258"/>
            <a:ext cx="30480" cy="843796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8" name="Text 16"/>
          <p:cNvSpPr/>
          <p:nvPr/>
        </p:nvSpPr>
        <p:spPr>
          <a:xfrm>
            <a:off x="767239" y="7158633"/>
            <a:ext cx="13095923" cy="28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73499"/>
            <a:ext cx="3840361" cy="466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650"/>
              </a:lnSpc>
              <a:buNone/>
            </a:pPr>
            <a:r>
              <a:rPr lang="en-US" sz="2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Architecture Overview</a:t>
            </a:r>
            <a:endParaRPr lang="en-US" sz="2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095" y="1112044"/>
            <a:ext cx="13486209" cy="63331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65604" y="5687054"/>
            <a:ext cx="3254973" cy="406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Link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890789" y="6199137"/>
            <a:ext cx="3629788" cy="591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Secure data connectors for sources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10201779" y="4654669"/>
            <a:ext cx="3254972" cy="406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Vault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10201779" y="5166752"/>
            <a:ext cx="3537728" cy="591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Encrypted KB with consent ledger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265399" y="3862297"/>
            <a:ext cx="3254973" cy="40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Agent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90584" y="4374380"/>
            <a:ext cx="3629788" cy="295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Financial and lifestyle co-pilots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10201779" y="2751003"/>
            <a:ext cx="3254972" cy="40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Flow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10201779" y="3263086"/>
            <a:ext cx="3537728" cy="295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Orchestration, tasks, audit trail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1265604" y="1741632"/>
            <a:ext cx="3254973" cy="40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NVIDIA Stack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890789" y="2253715"/>
            <a:ext cx="3629788" cy="591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Models, serving, and acceleration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72095" y="7733705"/>
            <a:ext cx="1867853" cy="233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Hushh Stack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572095" y="8102918"/>
            <a:ext cx="65774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Link: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Secure data connectors (finance, work, lifestyle)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572095" y="8367713"/>
            <a:ext cx="65774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Vault: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Encrypted personal knowledge base + consent ledger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72095" y="8632507"/>
            <a:ext cx="65774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Agent: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Financial/Lifestyle co-pilots (tools, memory, approvals)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72095" y="8897303"/>
            <a:ext cx="65774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Flow: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Orchestration, tasks, audit trails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7488436" y="7733705"/>
            <a:ext cx="1867853" cy="233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NVIDIA Stack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7488436" y="8102918"/>
            <a:ext cx="65774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NeMo + Guardrails: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Domain-tuned LLMs, safe policies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7488436" y="8367713"/>
            <a:ext cx="65774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Riva: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Low-latency ASR/TTS for hands-free use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7488436" y="8632507"/>
            <a:ext cx="65774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Triton + TensorRT-LLM: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Efficient, scalable serving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7488436" y="8897303"/>
            <a:ext cx="65774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RTX / Jetson / DGX: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On-device 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↔</a:t>
            </a:r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cloud acceleration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572095" y="9314855"/>
            <a:ext cx="13486209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376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836" y="467439"/>
            <a:ext cx="4729401" cy="584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Privacy &amp; Compliance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94836" y="1306592"/>
            <a:ext cx="3739634" cy="467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650"/>
              </a:lnSpc>
              <a:buNone/>
            </a:pPr>
            <a:r>
              <a:rPr lang="en-US" sz="2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Hard Requirements</a:t>
            </a:r>
            <a:endParaRPr lang="en-US" sz="2900" dirty="0"/>
          </a:p>
        </p:txBody>
      </p:sp>
      <p:sp>
        <p:nvSpPr>
          <p:cNvPr id="5" name="Shape 2"/>
          <p:cNvSpPr/>
          <p:nvPr/>
        </p:nvSpPr>
        <p:spPr>
          <a:xfrm>
            <a:off x="594836" y="2028944"/>
            <a:ext cx="7954328" cy="1020961"/>
          </a:xfrm>
          <a:prstGeom prst="roundRect">
            <a:avLst>
              <a:gd name="adj" fmla="val 6993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2358" y="2206466"/>
            <a:ext cx="2337197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Consent-First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72358" y="2600444"/>
            <a:ext cx="7599283" cy="271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Granular permission scopes, revoke anytime, immutable consent receipts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94836" y="3219807"/>
            <a:ext cx="7954328" cy="1020961"/>
          </a:xfrm>
          <a:prstGeom prst="roundRect">
            <a:avLst>
              <a:gd name="adj" fmla="val 6993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2358" y="3397329"/>
            <a:ext cx="2492812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End-to-End Encryption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72358" y="3791307"/>
            <a:ext cx="7599283" cy="271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Encrypted in rest/transit; encrypted-in-use where available (confidential compute)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94836" y="4410670"/>
            <a:ext cx="7954328" cy="1020961"/>
          </a:xfrm>
          <a:prstGeom prst="roundRect">
            <a:avLst>
              <a:gd name="adj" fmla="val 6993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72358" y="4588193"/>
            <a:ext cx="2337197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Federated Learning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2358" y="4982170"/>
            <a:ext cx="7599283" cy="271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Aggregate model updates, never raw personal data leaves the device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94836" y="5601533"/>
            <a:ext cx="7954328" cy="1020961"/>
          </a:xfrm>
          <a:prstGeom prst="roundRect">
            <a:avLst>
              <a:gd name="adj" fmla="val 6993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72358" y="5779056"/>
            <a:ext cx="2337197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Enterprise Controls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772358" y="6173033"/>
            <a:ext cx="7599283" cy="271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SSO/RBAC, DLP patterns, SOC2/ISO roadmap, comprehensive audit trails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94836" y="6813709"/>
            <a:ext cx="7954328" cy="543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align with enterprise security expectations and regulatory requirements while maintaining an elegant user experience.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594836" y="7548801"/>
            <a:ext cx="7954328" cy="217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393383"/>
            <a:ext cx="4924663" cy="484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0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Ask: People &amp; Expertise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572095" y="1216223"/>
            <a:ext cx="7954089" cy="225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request NVIDIA expert allocation for the 90-day MVP development: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72095" y="1811774"/>
            <a:ext cx="7954089" cy="1117402"/>
          </a:xfrm>
          <a:prstGeom prst="roundRect">
            <a:avLst>
              <a:gd name="adj" fmla="val 6547"/>
            </a:avLst>
          </a:prstGeom>
          <a:solidFill>
            <a:srgbClr val="FDFAF7"/>
          </a:solidFill>
          <a:ln/>
        </p:spPr>
      </p:sp>
      <p:sp>
        <p:nvSpPr>
          <p:cNvPr id="5" name="Shape 3"/>
          <p:cNvSpPr/>
          <p:nvPr/>
        </p:nvSpPr>
        <p:spPr>
          <a:xfrm>
            <a:off x="572095" y="1796534"/>
            <a:ext cx="7954089" cy="60960"/>
          </a:xfrm>
          <a:prstGeom prst="roundRect">
            <a:avLst>
              <a:gd name="adj" fmla="val 97133"/>
            </a:avLst>
          </a:prstGeom>
          <a:solidFill>
            <a:srgbClr val="6237C8"/>
          </a:solidFill>
          <a:ln/>
        </p:spPr>
      </p:sp>
      <p:sp>
        <p:nvSpPr>
          <p:cNvPr id="6" name="Shape 4"/>
          <p:cNvSpPr/>
          <p:nvPr/>
        </p:nvSpPr>
        <p:spPr>
          <a:xfrm>
            <a:off x="4337685" y="1600319"/>
            <a:ext cx="422910" cy="422910"/>
          </a:xfrm>
          <a:prstGeom prst="roundRect">
            <a:avLst>
              <a:gd name="adj" fmla="val 216216"/>
            </a:avLst>
          </a:prstGeom>
          <a:solidFill>
            <a:srgbClr val="6237C8"/>
          </a:solidFill>
          <a:ln/>
        </p:spPr>
      </p:sp>
      <p:sp>
        <p:nvSpPr>
          <p:cNvPr id="7" name="Text 5"/>
          <p:cNvSpPr/>
          <p:nvPr/>
        </p:nvSpPr>
        <p:spPr>
          <a:xfrm>
            <a:off x="4464606" y="1706047"/>
            <a:ext cx="169069" cy="211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28305" y="2164199"/>
            <a:ext cx="1938457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Solution Architects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28305" y="2547461"/>
            <a:ext cx="7641669" cy="225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2× specialists for LLM optimization and inference acceleration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72095" y="3281601"/>
            <a:ext cx="7954089" cy="1117402"/>
          </a:xfrm>
          <a:prstGeom prst="roundRect">
            <a:avLst>
              <a:gd name="adj" fmla="val 6547"/>
            </a:avLst>
          </a:prstGeom>
          <a:solidFill>
            <a:srgbClr val="FDFAF7"/>
          </a:solidFill>
          <a:ln/>
        </p:spPr>
      </p:sp>
      <p:sp>
        <p:nvSpPr>
          <p:cNvPr id="11" name="Shape 9"/>
          <p:cNvSpPr/>
          <p:nvPr/>
        </p:nvSpPr>
        <p:spPr>
          <a:xfrm>
            <a:off x="572095" y="3266361"/>
            <a:ext cx="7954089" cy="60960"/>
          </a:xfrm>
          <a:prstGeom prst="roundRect">
            <a:avLst>
              <a:gd name="adj" fmla="val 97133"/>
            </a:avLst>
          </a:prstGeom>
          <a:solidFill>
            <a:srgbClr val="6237C8"/>
          </a:solidFill>
          <a:ln/>
        </p:spPr>
      </p:sp>
      <p:sp>
        <p:nvSpPr>
          <p:cNvPr id="12" name="Shape 10"/>
          <p:cNvSpPr/>
          <p:nvPr/>
        </p:nvSpPr>
        <p:spPr>
          <a:xfrm>
            <a:off x="4337685" y="3070146"/>
            <a:ext cx="422910" cy="422910"/>
          </a:xfrm>
          <a:prstGeom prst="roundRect">
            <a:avLst>
              <a:gd name="adj" fmla="val 216216"/>
            </a:avLst>
          </a:prstGeom>
          <a:solidFill>
            <a:srgbClr val="6237C8"/>
          </a:solidFill>
          <a:ln/>
        </p:spPr>
      </p:sp>
      <p:sp>
        <p:nvSpPr>
          <p:cNvPr id="13" name="Text 11"/>
          <p:cNvSpPr/>
          <p:nvPr/>
        </p:nvSpPr>
        <p:spPr>
          <a:xfrm>
            <a:off x="4464606" y="3175873"/>
            <a:ext cx="169069" cy="211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28305" y="3634026"/>
            <a:ext cx="2474714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NeMo/Guardrails Specialist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8305" y="4017288"/>
            <a:ext cx="7641669" cy="225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Fine-tuning, retrieval enhancement, policy implementation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72095" y="4751427"/>
            <a:ext cx="7954089" cy="1117402"/>
          </a:xfrm>
          <a:prstGeom prst="roundRect">
            <a:avLst>
              <a:gd name="adj" fmla="val 6547"/>
            </a:avLst>
          </a:prstGeom>
          <a:solidFill>
            <a:srgbClr val="FDFAF7"/>
          </a:solidFill>
          <a:ln/>
        </p:spPr>
      </p:sp>
      <p:sp>
        <p:nvSpPr>
          <p:cNvPr id="17" name="Shape 15"/>
          <p:cNvSpPr/>
          <p:nvPr/>
        </p:nvSpPr>
        <p:spPr>
          <a:xfrm>
            <a:off x="572095" y="4736187"/>
            <a:ext cx="7954089" cy="60960"/>
          </a:xfrm>
          <a:prstGeom prst="roundRect">
            <a:avLst>
              <a:gd name="adj" fmla="val 97133"/>
            </a:avLst>
          </a:prstGeom>
          <a:solidFill>
            <a:srgbClr val="6237C8"/>
          </a:solidFill>
          <a:ln/>
        </p:spPr>
      </p:sp>
      <p:sp>
        <p:nvSpPr>
          <p:cNvPr id="18" name="Shape 16"/>
          <p:cNvSpPr/>
          <p:nvPr/>
        </p:nvSpPr>
        <p:spPr>
          <a:xfrm>
            <a:off x="4337685" y="4539972"/>
            <a:ext cx="422910" cy="422910"/>
          </a:xfrm>
          <a:prstGeom prst="roundRect">
            <a:avLst>
              <a:gd name="adj" fmla="val 216216"/>
            </a:avLst>
          </a:prstGeom>
          <a:solidFill>
            <a:srgbClr val="6237C8"/>
          </a:solidFill>
          <a:ln/>
        </p:spPr>
      </p:sp>
      <p:sp>
        <p:nvSpPr>
          <p:cNvPr id="19" name="Text 17"/>
          <p:cNvSpPr/>
          <p:nvPr/>
        </p:nvSpPr>
        <p:spPr>
          <a:xfrm>
            <a:off x="4464606" y="4645700"/>
            <a:ext cx="169069" cy="211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28305" y="5103852"/>
            <a:ext cx="1938457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Riva Specialist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28305" y="5487114"/>
            <a:ext cx="7641669" cy="225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ASR/TTS integration, latency tuning for voice interactions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72095" y="6221254"/>
            <a:ext cx="7954089" cy="1117402"/>
          </a:xfrm>
          <a:prstGeom prst="roundRect">
            <a:avLst>
              <a:gd name="adj" fmla="val 6547"/>
            </a:avLst>
          </a:prstGeom>
          <a:solidFill>
            <a:srgbClr val="FDFAF7"/>
          </a:solidFill>
          <a:ln/>
        </p:spPr>
      </p:sp>
      <p:sp>
        <p:nvSpPr>
          <p:cNvPr id="23" name="Shape 21"/>
          <p:cNvSpPr/>
          <p:nvPr/>
        </p:nvSpPr>
        <p:spPr>
          <a:xfrm>
            <a:off x="572095" y="6206014"/>
            <a:ext cx="7954089" cy="60960"/>
          </a:xfrm>
          <a:prstGeom prst="roundRect">
            <a:avLst>
              <a:gd name="adj" fmla="val 97133"/>
            </a:avLst>
          </a:prstGeom>
          <a:solidFill>
            <a:srgbClr val="6237C8"/>
          </a:solidFill>
          <a:ln/>
        </p:spPr>
      </p:sp>
      <p:sp>
        <p:nvSpPr>
          <p:cNvPr id="24" name="Shape 22"/>
          <p:cNvSpPr/>
          <p:nvPr/>
        </p:nvSpPr>
        <p:spPr>
          <a:xfrm>
            <a:off x="4337685" y="6009799"/>
            <a:ext cx="422910" cy="422910"/>
          </a:xfrm>
          <a:prstGeom prst="roundRect">
            <a:avLst>
              <a:gd name="adj" fmla="val 216216"/>
            </a:avLst>
          </a:prstGeom>
          <a:solidFill>
            <a:srgbClr val="6237C8"/>
          </a:solidFill>
          <a:ln/>
        </p:spPr>
      </p:sp>
      <p:sp>
        <p:nvSpPr>
          <p:cNvPr id="25" name="Text 23"/>
          <p:cNvSpPr/>
          <p:nvPr/>
        </p:nvSpPr>
        <p:spPr>
          <a:xfrm>
            <a:off x="4464606" y="6115526"/>
            <a:ext cx="169069" cy="211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28305" y="6573679"/>
            <a:ext cx="1938457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Triton Specialist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28305" y="6956941"/>
            <a:ext cx="7641669" cy="225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Batching optimization, autoscale configuration, canary rollout</a:t>
            </a:r>
            <a:endParaRPr lang="en-US" sz="1100" dirty="0"/>
          </a:p>
        </p:txBody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77657" y="1248013"/>
            <a:ext cx="5188148" cy="5188148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8877657" y="6594753"/>
            <a:ext cx="5188148" cy="451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Named points of contact with weekly engineering sync meetings to ensure alignment and progress.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572095" y="7655838"/>
            <a:ext cx="13486209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412075"/>
            <a:ext cx="5247442" cy="515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32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Ask: Platform &amp; Credits</a:t>
            </a:r>
            <a:endParaRPr lang="en-US" sz="3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095" y="1320641"/>
            <a:ext cx="6560344" cy="656034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505581" y="1320641"/>
            <a:ext cx="6560344" cy="977146"/>
          </a:xfrm>
          <a:prstGeom prst="roundRect">
            <a:avLst>
              <a:gd name="adj" fmla="val 6442"/>
            </a:avLst>
          </a:prstGeom>
          <a:solidFill>
            <a:srgbClr val="FDFAF7"/>
          </a:solidFill>
          <a:ln w="15240">
            <a:solidFill>
              <a:srgbClr val="6237C8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505581" y="1320641"/>
            <a:ext cx="30480" cy="977146"/>
          </a:xfrm>
          <a:prstGeom prst="roundRect">
            <a:avLst>
              <a:gd name="adj" fmla="val 206527"/>
            </a:avLst>
          </a:prstGeom>
          <a:solidFill>
            <a:srgbClr val="6237C8"/>
          </a:solidFill>
          <a:ln/>
        </p:spPr>
      </p:sp>
      <p:sp>
        <p:nvSpPr>
          <p:cNvPr id="6" name="Text 3"/>
          <p:cNvSpPr/>
          <p:nvPr/>
        </p:nvSpPr>
        <p:spPr>
          <a:xfrm>
            <a:off x="7701082" y="1485662"/>
            <a:ext cx="2251829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AI Enterprise Toolchain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701082" y="1892975"/>
            <a:ext cx="6199823" cy="239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 to NeMo, Riva, Triton, and TensorRT-LLM for development and optimization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7505581" y="2447568"/>
            <a:ext cx="6560344" cy="977146"/>
          </a:xfrm>
          <a:prstGeom prst="roundRect">
            <a:avLst>
              <a:gd name="adj" fmla="val 6442"/>
            </a:avLst>
          </a:prstGeom>
          <a:solidFill>
            <a:srgbClr val="FDFAF7"/>
          </a:solidFill>
          <a:ln w="15240">
            <a:solidFill>
              <a:srgbClr val="C6BDD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505581" y="2447568"/>
            <a:ext cx="30480" cy="977146"/>
          </a:xfrm>
          <a:prstGeom prst="roundRect">
            <a:avLst>
              <a:gd name="adj" fmla="val 206527"/>
            </a:avLst>
          </a:prstGeom>
          <a:solidFill>
            <a:srgbClr val="6237C8"/>
          </a:solidFill>
          <a:ln/>
        </p:spPr>
      </p:sp>
      <p:sp>
        <p:nvSpPr>
          <p:cNvPr id="10" name="Text 7"/>
          <p:cNvSpPr/>
          <p:nvPr/>
        </p:nvSpPr>
        <p:spPr>
          <a:xfrm>
            <a:off x="7701082" y="2612588"/>
            <a:ext cx="2060734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DGX / DGX Cloud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701082" y="3019901"/>
            <a:ext cx="6199823" cy="239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Credits for training and evaluation sprints to accelerate development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7505581" y="3574494"/>
            <a:ext cx="6560344" cy="977146"/>
          </a:xfrm>
          <a:prstGeom prst="roundRect">
            <a:avLst>
              <a:gd name="adj" fmla="val 6442"/>
            </a:avLst>
          </a:prstGeom>
          <a:solidFill>
            <a:srgbClr val="FDFAF7"/>
          </a:solidFill>
          <a:ln w="15240">
            <a:solidFill>
              <a:srgbClr val="C6BDD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505581" y="3574494"/>
            <a:ext cx="30480" cy="977146"/>
          </a:xfrm>
          <a:prstGeom prst="roundRect">
            <a:avLst>
              <a:gd name="adj" fmla="val 206527"/>
            </a:avLst>
          </a:prstGeom>
          <a:solidFill>
            <a:srgbClr val="6237C8"/>
          </a:solidFill>
          <a:ln/>
        </p:spPr>
      </p:sp>
      <p:sp>
        <p:nvSpPr>
          <p:cNvPr id="14" name="Text 11"/>
          <p:cNvSpPr/>
          <p:nvPr/>
        </p:nvSpPr>
        <p:spPr>
          <a:xfrm>
            <a:off x="7701082" y="3739515"/>
            <a:ext cx="2060734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RTX AI PC Guidance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701082" y="4146828"/>
            <a:ext cx="6199823" cy="239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Reference architecture for on-device mode optimization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505581" y="4701421"/>
            <a:ext cx="6560344" cy="977146"/>
          </a:xfrm>
          <a:prstGeom prst="roundRect">
            <a:avLst>
              <a:gd name="adj" fmla="val 6442"/>
            </a:avLst>
          </a:prstGeom>
          <a:solidFill>
            <a:srgbClr val="FDFAF7"/>
          </a:solidFill>
          <a:ln w="15240">
            <a:solidFill>
              <a:srgbClr val="C6BDDA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05581" y="4701421"/>
            <a:ext cx="30480" cy="977146"/>
          </a:xfrm>
          <a:prstGeom prst="roundRect">
            <a:avLst>
              <a:gd name="adj" fmla="val 206527"/>
            </a:avLst>
          </a:prstGeom>
          <a:solidFill>
            <a:srgbClr val="6237C8"/>
          </a:solidFill>
          <a:ln/>
        </p:spPr>
      </p:sp>
      <p:sp>
        <p:nvSpPr>
          <p:cNvPr id="18" name="Text 15"/>
          <p:cNvSpPr/>
          <p:nvPr/>
        </p:nvSpPr>
        <p:spPr>
          <a:xfrm>
            <a:off x="7701082" y="4866442"/>
            <a:ext cx="2060734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Jetson Dev Kits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701082" y="5273754"/>
            <a:ext cx="6199823" cy="239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optional branch/edge pilots and specialized deployments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572095" y="8218170"/>
            <a:ext cx="13486209" cy="239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comprehensive platform access de-risks our development timeline and showcases NVIDIA's end-to-end capabilities while enabling a premium user experience.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572095" y="8626554"/>
            <a:ext cx="13486209" cy="191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— Hushh × NVIDIA Partnership Pre-Read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2025-08-26T19:09:13Z</dcterms:created>
  <dcterms:modified xsi:type="dcterms:W3CDTF">2025-08-26T19:09:13Z</dcterms:modified>
</cp:coreProperties>
</file>